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7">
  <p:sldMasterIdLst>
    <p:sldMasterId id="2147483734" r:id="rId4"/>
    <p:sldMasterId id="2147483714" r:id="rId5"/>
    <p:sldMasterId id="2147483722" r:id="rId6"/>
  </p:sldMasterIdLst>
  <p:notesMasterIdLst>
    <p:notesMasterId r:id="rId60"/>
  </p:notesMasterIdLst>
  <p:handoutMasterIdLst>
    <p:handoutMasterId r:id="rId61"/>
  </p:handoutMasterIdLst>
  <p:sldIdLst>
    <p:sldId id="643" r:id="rId7"/>
    <p:sldId id="1692" r:id="rId8"/>
    <p:sldId id="1649" r:id="rId9"/>
    <p:sldId id="1565" r:id="rId10"/>
    <p:sldId id="1566" r:id="rId11"/>
    <p:sldId id="1608" r:id="rId12"/>
    <p:sldId id="1650" r:id="rId13"/>
    <p:sldId id="1651" r:id="rId14"/>
    <p:sldId id="1568" r:id="rId15"/>
    <p:sldId id="1573" r:id="rId16"/>
    <p:sldId id="1574" r:id="rId17"/>
    <p:sldId id="1575" r:id="rId18"/>
    <p:sldId id="1571" r:id="rId19"/>
    <p:sldId id="1572" r:id="rId20"/>
    <p:sldId id="1588" r:id="rId21"/>
    <p:sldId id="1654" r:id="rId22"/>
    <p:sldId id="1655" r:id="rId23"/>
    <p:sldId id="1570" r:id="rId24"/>
    <p:sldId id="1656" r:id="rId25"/>
    <p:sldId id="1657" r:id="rId26"/>
    <p:sldId id="1659" r:id="rId27"/>
    <p:sldId id="1664" r:id="rId28"/>
    <p:sldId id="1589" r:id="rId29"/>
    <p:sldId id="1661" r:id="rId30"/>
    <p:sldId id="1665" r:id="rId31"/>
    <p:sldId id="1666" r:id="rId32"/>
    <p:sldId id="1667" r:id="rId33"/>
    <p:sldId id="1668" r:id="rId34"/>
    <p:sldId id="1669" r:id="rId35"/>
    <p:sldId id="1686" r:id="rId36"/>
    <p:sldId id="1586" r:id="rId37"/>
    <p:sldId id="1687" r:id="rId38"/>
    <p:sldId id="1685" r:id="rId39"/>
    <p:sldId id="1581" r:id="rId40"/>
    <p:sldId id="1582" r:id="rId41"/>
    <p:sldId id="1583" r:id="rId42"/>
    <p:sldId id="1615" r:id="rId43"/>
    <p:sldId id="1616" r:id="rId44"/>
    <p:sldId id="1670" r:id="rId45"/>
    <p:sldId id="1671" r:id="rId46"/>
    <p:sldId id="1672" r:id="rId47"/>
    <p:sldId id="1590" r:id="rId48"/>
    <p:sldId id="1662" r:id="rId49"/>
    <p:sldId id="1674" r:id="rId50"/>
    <p:sldId id="1663" r:id="rId51"/>
    <p:sldId id="1688" r:id="rId52"/>
    <p:sldId id="1644" r:id="rId53"/>
    <p:sldId id="1645" r:id="rId54"/>
    <p:sldId id="1646" r:id="rId55"/>
    <p:sldId id="1647" r:id="rId56"/>
    <p:sldId id="1689" r:id="rId57"/>
    <p:sldId id="1591" r:id="rId58"/>
    <p:sldId id="1690" r:id="rId5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elkommen til WHS" id="{9E6033D4-7E7B-4D40-A3D3-402479E6CEEF}">
          <p14:sldIdLst>
            <p14:sldId id="643"/>
            <p14:sldId id="1692"/>
            <p14:sldId id="1649"/>
            <p14:sldId id="1565"/>
            <p14:sldId id="1566"/>
            <p14:sldId id="1608"/>
            <p14:sldId id="1650"/>
            <p14:sldId id="1651"/>
            <p14:sldId id="1568"/>
            <p14:sldId id="1573"/>
            <p14:sldId id="1574"/>
            <p14:sldId id="1575"/>
            <p14:sldId id="1571"/>
            <p14:sldId id="1572"/>
            <p14:sldId id="1588"/>
            <p14:sldId id="1654"/>
            <p14:sldId id="1655"/>
            <p14:sldId id="1570"/>
            <p14:sldId id="1656"/>
            <p14:sldId id="1657"/>
            <p14:sldId id="1659"/>
            <p14:sldId id="1664"/>
            <p14:sldId id="1589"/>
            <p14:sldId id="1661"/>
            <p14:sldId id="1665"/>
            <p14:sldId id="1666"/>
            <p14:sldId id="1667"/>
            <p14:sldId id="1668"/>
            <p14:sldId id="1669"/>
            <p14:sldId id="1686"/>
            <p14:sldId id="1586"/>
            <p14:sldId id="1687"/>
            <p14:sldId id="1685"/>
            <p14:sldId id="1581"/>
            <p14:sldId id="1582"/>
            <p14:sldId id="1583"/>
            <p14:sldId id="1615"/>
            <p14:sldId id="1616"/>
            <p14:sldId id="1670"/>
            <p14:sldId id="1671"/>
            <p14:sldId id="1672"/>
            <p14:sldId id="1590"/>
            <p14:sldId id="1662"/>
            <p14:sldId id="1674"/>
            <p14:sldId id="1663"/>
            <p14:sldId id="1688"/>
            <p14:sldId id="1644"/>
            <p14:sldId id="1645"/>
            <p14:sldId id="1646"/>
            <p14:sldId id="1647"/>
            <p14:sldId id="1689"/>
            <p14:sldId id="1591"/>
            <p14:sldId id="169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2" clrIdx="0">
    <p:extLst>
      <p:ext uri="{19B8F6BF-5375-455C-9EA6-DF929625EA0E}">
        <p15:presenceInfo xmlns:p15="http://schemas.microsoft.com/office/powerpoint/2012/main" userId="S::urn:spo:anon#1f2ece407b64b257a9e96bb547cfbfe406702dd05650c28f6933345ee848551c::" providerId="AD"/>
      </p:ext>
    </p:extLst>
  </p:cmAuthor>
  <p:cmAuthor id="2" name="Claire Bates" initials="CB" lastIdx="10" clrIdx="1">
    <p:extLst>
      <p:ext uri="{19B8F6BF-5375-455C-9EA6-DF929625EA0E}">
        <p15:presenceInfo xmlns:p15="http://schemas.microsoft.com/office/powerpoint/2012/main" userId="S-1-5-21-2116618328-1066170349-305008010-1028" providerId="AD"/>
      </p:ext>
    </p:extLst>
  </p:cmAuthor>
  <p:cmAuthor id="3" name="Claire Bates" initials="CB [2]" lastIdx="31" clrIdx="2">
    <p:extLst>
      <p:ext uri="{19B8F6BF-5375-455C-9EA6-DF929625EA0E}">
        <p15:presenceInfo xmlns:p15="http://schemas.microsoft.com/office/powerpoint/2012/main" userId="S::BatesC@randa.org::c5a78b56-8a95-4827-9abe-0cae806ca4c1" providerId="AD"/>
      </p:ext>
    </p:extLst>
  </p:cmAuthor>
  <p:cmAuthor id="4" name="Wilhelmsen, Thore" initials="WT" lastIdx="1" clrIdx="3">
    <p:extLst>
      <p:ext uri="{19B8F6BF-5375-455C-9EA6-DF929625EA0E}">
        <p15:presenceInfo xmlns:p15="http://schemas.microsoft.com/office/powerpoint/2012/main" userId="S::Thore.Wilhelmsen@golfforbundet.no::51da2265-e903-4501-901d-0b660ab81a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000"/>
    <a:srgbClr val="009FDF"/>
    <a:srgbClr val="004987"/>
    <a:srgbClr val="DA291C"/>
    <a:srgbClr val="003200"/>
    <a:srgbClr val="FFFFFF"/>
    <a:srgbClr val="006400"/>
    <a:srgbClr val="663300"/>
    <a:srgbClr val="9966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F29440-83B6-49DF-9CBD-616CAA38C3E1}" v="4" dt="2020-02-27T13:33:13.9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06" autoAdjust="0"/>
    <p:restoredTop sz="78026" autoAdjust="0"/>
  </p:normalViewPr>
  <p:slideViewPr>
    <p:cSldViewPr snapToGrid="0">
      <p:cViewPr varScale="1">
        <p:scale>
          <a:sx n="86" d="100"/>
          <a:sy n="86" d="100"/>
        </p:scale>
        <p:origin x="346" y="53"/>
      </p:cViewPr>
      <p:guideLst>
        <p:guide orient="horz" pos="2160"/>
        <p:guide pos="384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us Bjone" userId="ae117acb75585e93" providerId="LiveId" clId="{B450A1D5-3923-4F13-8D1A-D89C9BDCF623}"/>
    <pc:docChg chg="delSld modSld modSection">
      <pc:chgData name="Marius Bjone" userId="ae117acb75585e93" providerId="LiveId" clId="{B450A1D5-3923-4F13-8D1A-D89C9BDCF623}" dt="2020-02-27T11:43:49.513" v="3" actId="20577"/>
      <pc:docMkLst>
        <pc:docMk/>
      </pc:docMkLst>
      <pc:sldChg chg="modSp">
        <pc:chgData name="Marius Bjone" userId="ae117acb75585e93" providerId="LiveId" clId="{B450A1D5-3923-4F13-8D1A-D89C9BDCF623}" dt="2020-02-27T11:31:15.183" v="2" actId="113"/>
        <pc:sldMkLst>
          <pc:docMk/>
          <pc:sldMk cId="3724505226" sldId="1570"/>
        </pc:sldMkLst>
        <pc:spChg chg="mod">
          <ac:chgData name="Marius Bjone" userId="ae117acb75585e93" providerId="LiveId" clId="{B450A1D5-3923-4F13-8D1A-D89C9BDCF623}" dt="2020-02-27T11:31:15.183" v="2" actId="113"/>
          <ac:spMkLst>
            <pc:docMk/>
            <pc:sldMk cId="3724505226" sldId="1570"/>
            <ac:spMk id="5" creationId="{A77A2B18-F07D-4C3E-A37F-E8CE9F69D4FA}"/>
          </ac:spMkLst>
        </pc:spChg>
      </pc:sldChg>
      <pc:sldChg chg="modSp">
        <pc:chgData name="Marius Bjone" userId="ae117acb75585e93" providerId="LiveId" clId="{B450A1D5-3923-4F13-8D1A-D89C9BDCF623}" dt="2020-02-27T11:43:49.513" v="3" actId="20577"/>
        <pc:sldMkLst>
          <pc:docMk/>
          <pc:sldMk cId="964866864" sldId="1690"/>
        </pc:sldMkLst>
        <pc:spChg chg="mod">
          <ac:chgData name="Marius Bjone" userId="ae117acb75585e93" providerId="LiveId" clId="{B450A1D5-3923-4F13-8D1A-D89C9BDCF623}" dt="2020-02-27T11:43:49.513" v="3" actId="20577"/>
          <ac:spMkLst>
            <pc:docMk/>
            <pc:sldMk cId="964866864" sldId="1690"/>
            <ac:spMk id="6" creationId="{F86575A0-087B-4EEF-923A-29B3D3B245A3}"/>
          </ac:spMkLst>
        </pc:spChg>
      </pc:sldChg>
      <pc:sldChg chg="del">
        <pc:chgData name="Marius Bjone" userId="ae117acb75585e93" providerId="LiveId" clId="{B450A1D5-3923-4F13-8D1A-D89C9BDCF623}" dt="2020-02-27T11:27:50.839" v="0" actId="2696"/>
        <pc:sldMkLst>
          <pc:docMk/>
          <pc:sldMk cId="413255110" sldId="1691"/>
        </pc:sldMkLst>
      </pc:sldChg>
    </pc:docChg>
  </pc:docChgLst>
  <pc:docChgLst>
    <pc:chgData name="Marius Bjone" userId="ae117acb75585e93" providerId="LiveId" clId="{FAF29440-83B6-49DF-9CBD-616CAA38C3E1}"/>
    <pc:docChg chg="custSel delSld modSld modSection">
      <pc:chgData name="Marius Bjone" userId="ae117acb75585e93" providerId="LiveId" clId="{FAF29440-83B6-49DF-9CBD-616CAA38C3E1}" dt="2020-02-27T13:32:31.930" v="15" actId="478"/>
      <pc:docMkLst>
        <pc:docMk/>
      </pc:docMkLst>
      <pc:sldChg chg="delSp delAnim">
        <pc:chgData name="Marius Bjone" userId="ae117acb75585e93" providerId="LiveId" clId="{FAF29440-83B6-49DF-9CBD-616CAA38C3E1}" dt="2020-02-27T13:31:08.093" v="5" actId="478"/>
        <pc:sldMkLst>
          <pc:docMk/>
          <pc:sldMk cId="2220863396" sldId="1568"/>
        </pc:sldMkLst>
        <pc:spChg chg="del">
          <ac:chgData name="Marius Bjone" userId="ae117acb75585e93" providerId="LiveId" clId="{FAF29440-83B6-49DF-9CBD-616CAA38C3E1}" dt="2020-02-27T13:31:08.093" v="5" actId="478"/>
          <ac:spMkLst>
            <pc:docMk/>
            <pc:sldMk cId="2220863396" sldId="1568"/>
            <ac:spMk id="11" creationId="{94C01903-4046-4AB4-A250-8AD168CC8203}"/>
          </ac:spMkLst>
        </pc:spChg>
        <pc:spChg chg="del">
          <ac:chgData name="Marius Bjone" userId="ae117acb75585e93" providerId="LiveId" clId="{FAF29440-83B6-49DF-9CBD-616CAA38C3E1}" dt="2020-02-27T13:31:08.093" v="5" actId="478"/>
          <ac:spMkLst>
            <pc:docMk/>
            <pc:sldMk cId="2220863396" sldId="1568"/>
            <ac:spMk id="12" creationId="{E2804EE1-3ED5-47C6-A006-5D3FBD2B8FD6}"/>
          </ac:spMkLst>
        </pc:spChg>
        <pc:spChg chg="del">
          <ac:chgData name="Marius Bjone" userId="ae117acb75585e93" providerId="LiveId" clId="{FAF29440-83B6-49DF-9CBD-616CAA38C3E1}" dt="2020-02-27T13:31:08.093" v="5" actId="478"/>
          <ac:spMkLst>
            <pc:docMk/>
            <pc:sldMk cId="2220863396" sldId="1568"/>
            <ac:spMk id="13" creationId="{11DEC440-251C-4B38-BFCF-6E21547A6992}"/>
          </ac:spMkLst>
        </pc:spChg>
        <pc:grpChg chg="del">
          <ac:chgData name="Marius Bjone" userId="ae117acb75585e93" providerId="LiveId" clId="{FAF29440-83B6-49DF-9CBD-616CAA38C3E1}" dt="2020-02-27T13:31:00.717" v="4" actId="478"/>
          <ac:grpSpMkLst>
            <pc:docMk/>
            <pc:sldMk cId="2220863396" sldId="1568"/>
            <ac:grpSpMk id="8" creationId="{5E701A70-998F-4734-95A6-173D969410D0}"/>
          </ac:grpSpMkLst>
        </pc:grpChg>
      </pc:sldChg>
      <pc:sldChg chg="delSp">
        <pc:chgData name="Marius Bjone" userId="ae117acb75585e93" providerId="LiveId" clId="{FAF29440-83B6-49DF-9CBD-616CAA38C3E1}" dt="2020-02-27T13:31:34.079" v="8" actId="478"/>
        <pc:sldMkLst>
          <pc:docMk/>
          <pc:sldMk cId="3724505226" sldId="1570"/>
        </pc:sldMkLst>
        <pc:picChg chg="del">
          <ac:chgData name="Marius Bjone" userId="ae117acb75585e93" providerId="LiveId" clId="{FAF29440-83B6-49DF-9CBD-616CAA38C3E1}" dt="2020-02-27T13:31:34.079" v="8" actId="478"/>
          <ac:picMkLst>
            <pc:docMk/>
            <pc:sldMk cId="3724505226" sldId="1570"/>
            <ac:picMk id="4" creationId="{AA48286C-42A6-4736-A0D7-9EF6E2F24E58}"/>
          </ac:picMkLst>
        </pc:picChg>
      </pc:sldChg>
      <pc:sldChg chg="delSp">
        <pc:chgData name="Marius Bjone" userId="ae117acb75585e93" providerId="LiveId" clId="{FAF29440-83B6-49DF-9CBD-616CAA38C3E1}" dt="2020-02-27T13:32:06.851" v="12" actId="478"/>
        <pc:sldMkLst>
          <pc:docMk/>
          <pc:sldMk cId="2246650101" sldId="1586"/>
        </pc:sldMkLst>
        <pc:picChg chg="del">
          <ac:chgData name="Marius Bjone" userId="ae117acb75585e93" providerId="LiveId" clId="{FAF29440-83B6-49DF-9CBD-616CAA38C3E1}" dt="2020-02-27T13:32:06.851" v="12" actId="478"/>
          <ac:picMkLst>
            <pc:docMk/>
            <pc:sldMk cId="2246650101" sldId="1586"/>
            <ac:picMk id="4" creationId="{F55F4770-763C-4CB4-A4EE-3981C68C88CA}"/>
          </ac:picMkLst>
        </pc:picChg>
      </pc:sldChg>
      <pc:sldChg chg="del">
        <pc:chgData name="Marius Bjone" userId="ae117acb75585e93" providerId="LiveId" clId="{FAF29440-83B6-49DF-9CBD-616CAA38C3E1}" dt="2020-02-27T13:29:04.857" v="0" actId="2696"/>
        <pc:sldMkLst>
          <pc:docMk/>
          <pc:sldMk cId="1089457701" sldId="1623"/>
        </pc:sldMkLst>
      </pc:sldChg>
      <pc:sldChg chg="del">
        <pc:chgData name="Marius Bjone" userId="ae117acb75585e93" providerId="LiveId" clId="{FAF29440-83B6-49DF-9CBD-616CAA38C3E1}" dt="2020-02-27T13:29:19.846" v="2" actId="2696"/>
        <pc:sldMkLst>
          <pc:docMk/>
          <pc:sldMk cId="1729527" sldId="1624"/>
        </pc:sldMkLst>
      </pc:sldChg>
      <pc:sldChg chg="del">
        <pc:chgData name="Marius Bjone" userId="ae117acb75585e93" providerId="LiveId" clId="{FAF29440-83B6-49DF-9CBD-616CAA38C3E1}" dt="2020-02-27T13:29:14.852" v="1" actId="2696"/>
        <pc:sldMkLst>
          <pc:docMk/>
          <pc:sldMk cId="1693485762" sldId="1630"/>
        </pc:sldMkLst>
      </pc:sldChg>
      <pc:sldChg chg="del">
        <pc:chgData name="Marius Bjone" userId="ae117acb75585e93" providerId="LiveId" clId="{FAF29440-83B6-49DF-9CBD-616CAA38C3E1}" dt="2020-02-27T13:29:23.555" v="3" actId="2696"/>
        <pc:sldMkLst>
          <pc:docMk/>
          <pc:sldMk cId="1641435206" sldId="1634"/>
        </pc:sldMkLst>
      </pc:sldChg>
      <pc:sldChg chg="delSp">
        <pc:chgData name="Marius Bjone" userId="ae117acb75585e93" providerId="LiveId" clId="{FAF29440-83B6-49DF-9CBD-616CAA38C3E1}" dt="2020-02-27T13:31:22.829" v="6" actId="478"/>
        <pc:sldMkLst>
          <pc:docMk/>
          <pc:sldMk cId="4212173661" sldId="1654"/>
        </pc:sldMkLst>
        <pc:picChg chg="del">
          <ac:chgData name="Marius Bjone" userId="ae117acb75585e93" providerId="LiveId" clId="{FAF29440-83B6-49DF-9CBD-616CAA38C3E1}" dt="2020-02-27T13:31:22.829" v="6" actId="478"/>
          <ac:picMkLst>
            <pc:docMk/>
            <pc:sldMk cId="4212173661" sldId="1654"/>
            <ac:picMk id="8" creationId="{5BA4D92E-8DF2-42AE-BCB0-68F5146C831F}"/>
          </ac:picMkLst>
        </pc:picChg>
      </pc:sldChg>
      <pc:sldChg chg="delSp">
        <pc:chgData name="Marius Bjone" userId="ae117acb75585e93" providerId="LiveId" clId="{FAF29440-83B6-49DF-9CBD-616CAA38C3E1}" dt="2020-02-27T13:31:30.253" v="7" actId="478"/>
        <pc:sldMkLst>
          <pc:docMk/>
          <pc:sldMk cId="3096054791" sldId="1655"/>
        </pc:sldMkLst>
        <pc:picChg chg="del">
          <ac:chgData name="Marius Bjone" userId="ae117acb75585e93" providerId="LiveId" clId="{FAF29440-83B6-49DF-9CBD-616CAA38C3E1}" dt="2020-02-27T13:31:30.253" v="7" actId="478"/>
          <ac:picMkLst>
            <pc:docMk/>
            <pc:sldMk cId="3096054791" sldId="1655"/>
            <ac:picMk id="4" creationId="{BA212579-56B4-4F8D-B5B3-D0BFA7550C93}"/>
          </ac:picMkLst>
        </pc:picChg>
      </pc:sldChg>
      <pc:sldChg chg="delSp">
        <pc:chgData name="Marius Bjone" userId="ae117acb75585e93" providerId="LiveId" clId="{FAF29440-83B6-49DF-9CBD-616CAA38C3E1}" dt="2020-02-27T13:31:38.906" v="9" actId="478"/>
        <pc:sldMkLst>
          <pc:docMk/>
          <pc:sldMk cId="977075423" sldId="1656"/>
        </pc:sldMkLst>
        <pc:picChg chg="del">
          <ac:chgData name="Marius Bjone" userId="ae117acb75585e93" providerId="LiveId" clId="{FAF29440-83B6-49DF-9CBD-616CAA38C3E1}" dt="2020-02-27T13:31:38.906" v="9" actId="478"/>
          <ac:picMkLst>
            <pc:docMk/>
            <pc:sldMk cId="977075423" sldId="1656"/>
            <ac:picMk id="4" creationId="{EB157180-DB89-4505-B127-4A8A59BFBCF8}"/>
          </ac:picMkLst>
        </pc:picChg>
      </pc:sldChg>
      <pc:sldChg chg="delSp">
        <pc:chgData name="Marius Bjone" userId="ae117acb75585e93" providerId="LiveId" clId="{FAF29440-83B6-49DF-9CBD-616CAA38C3E1}" dt="2020-02-27T13:31:44.079" v="10" actId="478"/>
        <pc:sldMkLst>
          <pc:docMk/>
          <pc:sldMk cId="2706257092" sldId="1657"/>
        </pc:sldMkLst>
        <pc:picChg chg="del">
          <ac:chgData name="Marius Bjone" userId="ae117acb75585e93" providerId="LiveId" clId="{FAF29440-83B6-49DF-9CBD-616CAA38C3E1}" dt="2020-02-27T13:31:44.079" v="10" actId="478"/>
          <ac:picMkLst>
            <pc:docMk/>
            <pc:sldMk cId="2706257092" sldId="1657"/>
            <ac:picMk id="4" creationId="{14A61092-3B21-4D8C-B91E-D50C1DF9C7E0}"/>
          </ac:picMkLst>
        </pc:picChg>
      </pc:sldChg>
      <pc:sldChg chg="delSp">
        <pc:chgData name="Marius Bjone" userId="ae117acb75585e93" providerId="LiveId" clId="{FAF29440-83B6-49DF-9CBD-616CAA38C3E1}" dt="2020-02-27T13:32:31.930" v="15" actId="478"/>
        <pc:sldMkLst>
          <pc:docMk/>
          <pc:sldMk cId="1650038427" sldId="1663"/>
        </pc:sldMkLst>
        <pc:picChg chg="del">
          <ac:chgData name="Marius Bjone" userId="ae117acb75585e93" providerId="LiveId" clId="{FAF29440-83B6-49DF-9CBD-616CAA38C3E1}" dt="2020-02-27T13:32:31.930" v="15" actId="478"/>
          <ac:picMkLst>
            <pc:docMk/>
            <pc:sldMk cId="1650038427" sldId="1663"/>
            <ac:picMk id="7" creationId="{1FB27312-6BF1-414C-AA1F-F10CE9CC03C4}"/>
          </ac:picMkLst>
        </pc:picChg>
      </pc:sldChg>
      <pc:sldChg chg="delSp">
        <pc:chgData name="Marius Bjone" userId="ae117acb75585e93" providerId="LiveId" clId="{FAF29440-83B6-49DF-9CBD-616CAA38C3E1}" dt="2020-02-27T13:31:54.857" v="11" actId="478"/>
        <pc:sldMkLst>
          <pc:docMk/>
          <pc:sldMk cId="2500239330" sldId="1664"/>
        </pc:sldMkLst>
        <pc:picChg chg="del">
          <ac:chgData name="Marius Bjone" userId="ae117acb75585e93" providerId="LiveId" clId="{FAF29440-83B6-49DF-9CBD-616CAA38C3E1}" dt="2020-02-27T13:31:54.857" v="11" actId="478"/>
          <ac:picMkLst>
            <pc:docMk/>
            <pc:sldMk cId="2500239330" sldId="1664"/>
            <ac:picMk id="4" creationId="{501BD548-6846-41C1-AD11-BBF9B038DCA8}"/>
          </ac:picMkLst>
        </pc:picChg>
      </pc:sldChg>
      <pc:sldChg chg="delSp">
        <pc:chgData name="Marius Bjone" userId="ae117acb75585e93" providerId="LiveId" clId="{FAF29440-83B6-49DF-9CBD-616CAA38C3E1}" dt="2020-02-27T13:32:20.071" v="13" actId="478"/>
        <pc:sldMkLst>
          <pc:docMk/>
          <pc:sldMk cId="4194654903" sldId="1671"/>
        </pc:sldMkLst>
        <pc:picChg chg="del">
          <ac:chgData name="Marius Bjone" userId="ae117acb75585e93" providerId="LiveId" clId="{FAF29440-83B6-49DF-9CBD-616CAA38C3E1}" dt="2020-02-27T13:32:20.071" v="13" actId="478"/>
          <ac:picMkLst>
            <pc:docMk/>
            <pc:sldMk cId="4194654903" sldId="1671"/>
            <ac:picMk id="3" creationId="{5FBF17C8-DEE2-4B64-A289-B42A3AA60FE6}"/>
          </ac:picMkLst>
        </pc:picChg>
      </pc:sldChg>
      <pc:sldChg chg="delSp">
        <pc:chgData name="Marius Bjone" userId="ae117acb75585e93" providerId="LiveId" clId="{FAF29440-83B6-49DF-9CBD-616CAA38C3E1}" dt="2020-02-27T13:32:27.187" v="14" actId="478"/>
        <pc:sldMkLst>
          <pc:docMk/>
          <pc:sldMk cId="1152395522" sldId="1674"/>
        </pc:sldMkLst>
        <pc:picChg chg="del">
          <ac:chgData name="Marius Bjone" userId="ae117acb75585e93" providerId="LiveId" clId="{FAF29440-83B6-49DF-9CBD-616CAA38C3E1}" dt="2020-02-27T13:32:27.187" v="14" actId="478"/>
          <ac:picMkLst>
            <pc:docMk/>
            <pc:sldMk cId="1152395522" sldId="1674"/>
            <ac:picMk id="4" creationId="{97494E4C-C33A-40D7-9EA6-DDA026257F6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76259E-F4A9-4D62-A2F6-27E9EA51A8A3}"/>
              </a:ext>
            </a:extLst>
          </p:cNvPr>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E10E89E-3F23-4D47-90CE-BE93B5F77DD8}"/>
              </a:ext>
            </a:extLst>
          </p:cNvPr>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2D902AD5-6733-49FA-8543-0077D5075310}" type="datetimeFigureOut">
              <a:rPr lang="en-US" smtClean="0"/>
              <a:t>2/27/2020</a:t>
            </a:fld>
            <a:endParaRPr lang="en-US" dirty="0"/>
          </a:p>
        </p:txBody>
      </p:sp>
      <p:sp>
        <p:nvSpPr>
          <p:cNvPr id="4" name="Footer Placeholder 3">
            <a:extLst>
              <a:ext uri="{FF2B5EF4-FFF2-40B4-BE49-F238E27FC236}">
                <a16:creationId xmlns:a16="http://schemas.microsoft.com/office/drawing/2014/main" id="{84B23D1F-8E14-42DD-A003-31DD71F131FD}"/>
              </a:ext>
            </a:extLst>
          </p:cNvPr>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356587F-72ED-45D5-9743-96593FA81B92}"/>
              </a:ext>
            </a:extLst>
          </p:cNvPr>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2E29EE5C-BA8D-4603-B207-BAD6DF64DBAB}" type="slidenum">
              <a:rPr lang="en-US" smtClean="0"/>
              <a:t>‹#›</a:t>
            </a:fld>
            <a:endParaRPr lang="en-US" dirty="0"/>
          </a:p>
        </p:txBody>
      </p:sp>
    </p:spTree>
    <p:extLst>
      <p:ext uri="{BB962C8B-B14F-4D97-AF65-F5344CB8AC3E}">
        <p14:creationId xmlns:p14="http://schemas.microsoft.com/office/powerpoint/2010/main" val="2972228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04" cy="46534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159" y="1"/>
            <a:ext cx="3038604" cy="465341"/>
          </a:xfrm>
          <a:prstGeom prst="rect">
            <a:avLst/>
          </a:prstGeom>
        </p:spPr>
        <p:txBody>
          <a:bodyPr vert="horz" lIns="91440" tIns="45720" rIns="91440" bIns="45720" rtlCol="0"/>
          <a:lstStyle>
            <a:lvl1pPr algn="r">
              <a:defRPr sz="1200"/>
            </a:lvl1pPr>
          </a:lstStyle>
          <a:p>
            <a:fld id="{82DBA8CF-1F27-4FC6-ABF9-019421D6DA46}" type="datetimeFigureOut">
              <a:rPr lang="en-US" smtClean="0"/>
              <a:t>2/27/2020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0714" y="4473512"/>
            <a:ext cx="5608975" cy="366028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1060"/>
            <a:ext cx="3038604" cy="46534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159" y="8831060"/>
            <a:ext cx="3038604" cy="465341"/>
          </a:xfrm>
          <a:prstGeom prst="rect">
            <a:avLst/>
          </a:prstGeom>
        </p:spPr>
        <p:txBody>
          <a:bodyPr vert="horz" lIns="91440" tIns="45720" rIns="91440" bIns="45720" rtlCol="0" anchor="b"/>
          <a:lstStyle>
            <a:lvl1pPr algn="r">
              <a:defRPr sz="1200"/>
            </a:lvl1pPr>
          </a:lstStyle>
          <a:p>
            <a:fld id="{B15CCEEE-E9A9-443D-B33D-FBCFF440057A}" type="slidenum">
              <a:rPr lang="en-US" smtClean="0"/>
              <a:t>‹#›</a:t>
            </a:fld>
            <a:endParaRPr lang="en-US" dirty="0"/>
          </a:p>
        </p:txBody>
      </p:sp>
    </p:spTree>
    <p:extLst>
      <p:ext uri="{BB962C8B-B14F-4D97-AF65-F5344CB8AC3E}">
        <p14:creationId xmlns:p14="http://schemas.microsoft.com/office/powerpoint/2010/main" val="1563476917"/>
      </p:ext>
    </p:extLst>
  </p:cSld>
  <p:clrMap bg1="lt1" tx1="dk1" bg2="lt2" tx2="dk2" accent1="accent1" accent2="accent2" accent3="accent3" accent4="accent4" accent5="accent5" accent6="accent6" hlink="hlink" folHlink="folHlink"/>
  <p:notesStyle>
    <a:lvl1pPr marL="0" algn="l" defTabSz="1204539" rtl="0" eaLnBrk="1" latinLnBrk="0" hangingPunct="1">
      <a:defRPr sz="1581" kern="1200">
        <a:solidFill>
          <a:schemeClr val="tx1"/>
        </a:solidFill>
        <a:latin typeface="+mn-lt"/>
        <a:ea typeface="+mn-ea"/>
        <a:cs typeface="+mn-cs"/>
      </a:defRPr>
    </a:lvl1pPr>
    <a:lvl2pPr marL="602270" algn="l" defTabSz="1204539" rtl="0" eaLnBrk="1" latinLnBrk="0" hangingPunct="1">
      <a:defRPr sz="1581" kern="1200">
        <a:solidFill>
          <a:schemeClr val="tx1"/>
        </a:solidFill>
        <a:latin typeface="+mn-lt"/>
        <a:ea typeface="+mn-ea"/>
        <a:cs typeface="+mn-cs"/>
      </a:defRPr>
    </a:lvl2pPr>
    <a:lvl3pPr marL="1204539" algn="l" defTabSz="1204539" rtl="0" eaLnBrk="1" latinLnBrk="0" hangingPunct="1">
      <a:defRPr sz="1581" kern="1200">
        <a:solidFill>
          <a:schemeClr val="tx1"/>
        </a:solidFill>
        <a:latin typeface="+mn-lt"/>
        <a:ea typeface="+mn-ea"/>
        <a:cs typeface="+mn-cs"/>
      </a:defRPr>
    </a:lvl3pPr>
    <a:lvl4pPr marL="1806809" algn="l" defTabSz="1204539" rtl="0" eaLnBrk="1" latinLnBrk="0" hangingPunct="1">
      <a:defRPr sz="1581" kern="1200">
        <a:solidFill>
          <a:schemeClr val="tx1"/>
        </a:solidFill>
        <a:latin typeface="+mn-lt"/>
        <a:ea typeface="+mn-ea"/>
        <a:cs typeface="+mn-cs"/>
      </a:defRPr>
    </a:lvl4pPr>
    <a:lvl5pPr marL="2409078" algn="l" defTabSz="1204539" rtl="0" eaLnBrk="1" latinLnBrk="0" hangingPunct="1">
      <a:defRPr sz="1581" kern="1200">
        <a:solidFill>
          <a:schemeClr val="tx1"/>
        </a:solidFill>
        <a:latin typeface="+mn-lt"/>
        <a:ea typeface="+mn-ea"/>
        <a:cs typeface="+mn-cs"/>
      </a:defRPr>
    </a:lvl5pPr>
    <a:lvl6pPr marL="3011348" algn="l" defTabSz="1204539" rtl="0" eaLnBrk="1" latinLnBrk="0" hangingPunct="1">
      <a:defRPr sz="1581" kern="1200">
        <a:solidFill>
          <a:schemeClr val="tx1"/>
        </a:solidFill>
        <a:latin typeface="+mn-lt"/>
        <a:ea typeface="+mn-ea"/>
        <a:cs typeface="+mn-cs"/>
      </a:defRPr>
    </a:lvl6pPr>
    <a:lvl7pPr marL="3613617" algn="l" defTabSz="1204539" rtl="0" eaLnBrk="1" latinLnBrk="0" hangingPunct="1">
      <a:defRPr sz="1581" kern="1200">
        <a:solidFill>
          <a:schemeClr val="tx1"/>
        </a:solidFill>
        <a:latin typeface="+mn-lt"/>
        <a:ea typeface="+mn-ea"/>
        <a:cs typeface="+mn-cs"/>
      </a:defRPr>
    </a:lvl7pPr>
    <a:lvl8pPr marL="4215887" algn="l" defTabSz="1204539" rtl="0" eaLnBrk="1" latinLnBrk="0" hangingPunct="1">
      <a:defRPr sz="1581" kern="1200">
        <a:solidFill>
          <a:schemeClr val="tx1"/>
        </a:solidFill>
        <a:latin typeface="+mn-lt"/>
        <a:ea typeface="+mn-ea"/>
        <a:cs typeface="+mn-cs"/>
      </a:defRPr>
    </a:lvl8pPr>
    <a:lvl9pPr marL="4818156" algn="l" defTabSz="1204539" rtl="0" eaLnBrk="1" latinLnBrk="0" hangingPunct="1">
      <a:defRPr sz="158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nb-NO" noProof="0" dirty="0"/>
              <a:t>Velkommen til Klubbpresentasjonen om WHS.</a:t>
            </a:r>
          </a:p>
          <a:p>
            <a:r>
              <a:rPr lang="nb-NO" noProof="0" dirty="0"/>
              <a:t>Vi skal gå gjennom det grunnleggende med WHS og se litt på hva som er nytt og annerledes sammenlignet med det gamle handicapsystemet (EGA Handicap System), og hva som er viktig å vite som golfspiller.</a:t>
            </a:r>
          </a:p>
          <a:p>
            <a:r>
              <a:rPr lang="nb-NO" noProof="0" dirty="0"/>
              <a:t>Vi skal ikke gå dypt ned i hvert tema, men komme innom det mest vesentlige.</a:t>
            </a:r>
          </a:p>
          <a:p>
            <a:r>
              <a:rPr lang="nb-NO" noProof="0" dirty="0"/>
              <a:t>Det er viktig å være klar over at GolfBox håndterer det aller meste vedrørende handicap, slik at du som spiller ikke behøver å lære deg formler og beregninger.</a:t>
            </a:r>
          </a:p>
          <a:p>
            <a:pPr marL="0" marR="0" lvl="0" indent="0" algn="l" defTabSz="1204539" rtl="0" eaLnBrk="1" fontAlgn="auto" latinLnBrk="0" hangingPunct="1">
              <a:lnSpc>
                <a:spcPct val="100000"/>
              </a:lnSpc>
              <a:spcBef>
                <a:spcPts val="0"/>
              </a:spcBef>
              <a:spcAft>
                <a:spcPts val="0"/>
              </a:spcAft>
              <a:buClrTx/>
              <a:buSzTx/>
              <a:buFontTx/>
              <a:buNone/>
              <a:tabLst/>
              <a:defRPr/>
            </a:pPr>
            <a:r>
              <a:rPr lang="nb-NO" noProof="0" dirty="0"/>
              <a:t>For de som er interessert i å sette seg grundig inn i WHS kan vi henvise til handicapreglene som vil bli/er publisert på NGFs hjemmesider.</a:t>
            </a:r>
          </a:p>
        </p:txBody>
      </p:sp>
      <p:sp>
        <p:nvSpPr>
          <p:cNvPr id="4" name="Slide Number Placeholder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C675BB-9FC2-CC4D-853A-F17B331CFF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1140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noProof="0" dirty="0"/>
              <a:t>Klikk</a:t>
            </a:r>
          </a:p>
          <a:p>
            <a:r>
              <a:rPr lang="nb-NO" noProof="0" dirty="0"/>
              <a:t>Som nevnt er det nå et gjennomsnitt system. Dette er helt nytt og helt annerledes enn tidligere, som var et trinnvis system.</a:t>
            </a:r>
          </a:p>
          <a:p>
            <a:r>
              <a:rPr lang="nb-NO" i="1" noProof="0" dirty="0"/>
              <a:t>Klikk</a:t>
            </a:r>
          </a:p>
          <a:p>
            <a:r>
              <a:rPr lang="nb-NO" noProof="0" dirty="0"/>
              <a:t>Handicap beregnes ut i fra et gjennomsnitt av våre bedre runder. Men hva er det gjennomsnittet beregnes ut ifra?</a:t>
            </a:r>
          </a:p>
          <a:p>
            <a:r>
              <a:rPr lang="nb-NO" noProof="0" dirty="0"/>
              <a:t>Antall slag over par? Bruttoscore eller nettoscore? Antall Stableford-poeng?</a:t>
            </a:r>
          </a:p>
          <a:p>
            <a:endParaRPr lang="nb-NO"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10</a:t>
            </a:fld>
            <a:endParaRPr lang="en-US" dirty="0"/>
          </a:p>
        </p:txBody>
      </p:sp>
    </p:spTree>
    <p:extLst>
      <p:ext uri="{BB962C8B-B14F-4D97-AF65-F5344CB8AC3E}">
        <p14:creationId xmlns:p14="http://schemas.microsoft.com/office/powerpoint/2010/main" val="536967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400" kern="1200" noProof="0" dirty="0">
                <a:solidFill>
                  <a:schemeClr val="tx1"/>
                </a:solidFill>
                <a:latin typeface="+mn-lt"/>
                <a:ea typeface="+mn-ea"/>
                <a:cs typeface="+mn-cs"/>
              </a:rPr>
              <a:t>”Hvilket handicap spilte du til på runden”, er et veldig sentralt begrep i det nye handicapsystemet, som du ofte kommer til å se og få et forhold til. Det er derfor viktig at du lærer hva dette betyr.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400" kern="1200" noProof="0" dirty="0">
                <a:solidFill>
                  <a:schemeClr val="tx1"/>
                </a:solidFill>
                <a:latin typeface="+mn-lt"/>
                <a:ea typeface="+mn-ea"/>
                <a:cs typeface="+mn-cs"/>
              </a:rPr>
              <a:t>”Handicap spilt til” brukes i gjennomsnitts-beregningen.</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nb-NO" sz="1400" kern="1200" noProof="0" dirty="0">
              <a:solidFill>
                <a:schemeClr val="tx1"/>
              </a:solidFill>
              <a:latin typeface="+mn-lt"/>
              <a:ea typeface="+mn-ea"/>
              <a:cs typeface="+mn-cs"/>
            </a:endParaRPr>
          </a:p>
          <a:p>
            <a:pPr marL="0" lvl="0" indent="0" algn="l" defTabSz="914400" rtl="0" eaLnBrk="1" latinLnBrk="0" hangingPunct="1">
              <a:spcAft>
                <a:spcPts val="600"/>
              </a:spcAft>
              <a:buFont typeface="Arial" panose="020B0604020202020204" pitchFamily="34" charset="0"/>
              <a:buNone/>
            </a:pPr>
            <a:r>
              <a:rPr lang="nb-NO" sz="1400" i="1" kern="1200" noProof="0" dirty="0">
                <a:solidFill>
                  <a:schemeClr val="tx1"/>
                </a:solidFill>
                <a:latin typeface="+mn-lt"/>
                <a:ea typeface="+mn-ea"/>
                <a:cs typeface="+mn-cs"/>
              </a:rPr>
              <a:t>Klikk</a:t>
            </a:r>
            <a:endParaRPr lang="nb-NO" sz="1400" kern="1200" noProof="0" dirty="0">
              <a:solidFill>
                <a:schemeClr val="tx1"/>
              </a:solidFill>
              <a:latin typeface="+mn-lt"/>
              <a:ea typeface="+mn-ea"/>
              <a:cs typeface="+mn-cs"/>
            </a:endParaRPr>
          </a:p>
          <a:p>
            <a:pPr marL="216000" lvl="0" indent="-216000" algn="l" defTabSz="914400" rtl="0" eaLnBrk="1" latinLnBrk="0" hangingPunct="1">
              <a:spcAft>
                <a:spcPts val="600"/>
              </a:spcAft>
              <a:buFont typeface="Arial" panose="020B0604020202020204" pitchFamily="34" charset="0"/>
              <a:buChar char="•"/>
            </a:pPr>
            <a:r>
              <a:rPr lang="nb-NO" sz="1400" kern="1200" noProof="0" dirty="0">
                <a:solidFill>
                  <a:schemeClr val="tx1"/>
                </a:solidFill>
                <a:latin typeface="+mn-lt"/>
                <a:ea typeface="+mn-ea"/>
                <a:cs typeface="+mn-cs"/>
              </a:rPr>
              <a:t>Handicap spilt til er det handicapet du spilte til på den runden, for eksempel 7,2, 18,5 eller 47,1 </a:t>
            </a:r>
          </a:p>
          <a:p>
            <a:pPr marL="216000" lvl="0" indent="-216000" algn="l" defTabSz="914400" rtl="0" eaLnBrk="1" latinLnBrk="0" hangingPunct="1">
              <a:spcAft>
                <a:spcPts val="600"/>
              </a:spcAft>
              <a:buFont typeface="Arial" panose="020B0604020202020204" pitchFamily="34" charset="0"/>
              <a:buChar char="•"/>
            </a:pPr>
            <a:r>
              <a:rPr lang="nb-NO" sz="1400" kern="1200" noProof="0" dirty="0">
                <a:solidFill>
                  <a:schemeClr val="tx1"/>
                </a:solidFill>
                <a:latin typeface="+mn-lt"/>
                <a:ea typeface="+mn-ea"/>
                <a:cs typeface="+mn-cs"/>
              </a:rPr>
              <a:t>Handicap spilt til beregnes ut ifra din score på runden (antall slag), justert med parametere som hvilket utslagssted du spilte fra, banens vanskelighetsgrad samt ”vær og vind” den dagen du spilte (Spilleforholdjustering (PCC) kommer vi tilbake til).</a:t>
            </a:r>
          </a:p>
          <a:p>
            <a:pPr marL="0" lvl="0" indent="0" algn="l" defTabSz="914400" rtl="0" eaLnBrk="1" latinLnBrk="0" hangingPunct="1">
              <a:spcAft>
                <a:spcPts val="600"/>
              </a:spcAft>
              <a:buFont typeface="Arial" panose="020B0604020202020204" pitchFamily="34" charset="0"/>
              <a:buNone/>
            </a:pPr>
            <a:r>
              <a:rPr lang="nb-NO" sz="1400" i="1" kern="1200" noProof="0" dirty="0">
                <a:solidFill>
                  <a:schemeClr val="tx1"/>
                </a:solidFill>
                <a:latin typeface="+mn-lt"/>
                <a:ea typeface="+mn-ea"/>
                <a:cs typeface="+mn-cs"/>
              </a:rPr>
              <a:t>Klikk</a:t>
            </a:r>
          </a:p>
          <a:p>
            <a:pPr marL="216000" lvl="0" indent="-216000" algn="l" defTabSz="914400" rtl="0" eaLnBrk="1" latinLnBrk="0" hangingPunct="1">
              <a:spcAft>
                <a:spcPts val="600"/>
              </a:spcAft>
              <a:buFont typeface="Arial" panose="020B0604020202020204" pitchFamily="34" charset="0"/>
              <a:buChar char="•"/>
            </a:pPr>
            <a:r>
              <a:rPr lang="nb-NO" sz="1400" kern="1200" noProof="0" dirty="0">
                <a:solidFill>
                  <a:schemeClr val="tx1"/>
                </a:solidFill>
                <a:latin typeface="+mn-lt"/>
                <a:ea typeface="+mn-ea"/>
                <a:cs typeface="+mn-cs"/>
              </a:rPr>
              <a:t>Handicap spilt til beregnes automatisk i GolfBox når du registrerer runden. Du behøver ikke regne ut dette selv. GolfBox benytter en spesiell formel som vi går gjennom senere.</a:t>
            </a:r>
          </a:p>
          <a:p>
            <a:pPr marL="0" indent="0" algn="l" defTabSz="914400" rtl="0" eaLnBrk="1" latinLnBrk="0" hangingPunct="1">
              <a:spcAft>
                <a:spcPts val="600"/>
              </a:spcAft>
              <a:buFont typeface="Arial" panose="020B0604020202020204" pitchFamily="34" charset="0"/>
              <a:buNone/>
            </a:pPr>
            <a:r>
              <a:rPr lang="nb-NO" sz="1400" i="1" kern="1200" noProof="0" dirty="0">
                <a:solidFill>
                  <a:schemeClr val="tx1"/>
                </a:solidFill>
                <a:latin typeface="+mn-lt"/>
                <a:ea typeface="+mn-ea"/>
                <a:cs typeface="+mn-cs"/>
              </a:rPr>
              <a:t>Klikk</a:t>
            </a:r>
            <a:endParaRPr lang="nb-NO" sz="1400" kern="1200" noProof="0" dirty="0">
              <a:solidFill>
                <a:schemeClr val="tx1"/>
              </a:solidFill>
              <a:latin typeface="+mn-lt"/>
              <a:ea typeface="+mn-ea"/>
              <a:cs typeface="+mn-cs"/>
            </a:endParaRPr>
          </a:p>
          <a:p>
            <a:r>
              <a:rPr lang="nb-NO" noProof="0" dirty="0"/>
              <a:t>«Hvilket handicap spilte du til?» illustrerer veldig godt din prestasjon den dagen på den banen i forhold til hva du har i handicap. </a:t>
            </a:r>
          </a:p>
        </p:txBody>
      </p:sp>
      <p:sp>
        <p:nvSpPr>
          <p:cNvPr id="4" name="Plassholder for lysbildenummer 3"/>
          <p:cNvSpPr>
            <a:spLocks noGrp="1"/>
          </p:cNvSpPr>
          <p:nvPr>
            <p:ph type="sldNum" sz="quarter" idx="5"/>
          </p:nvPr>
        </p:nvSpPr>
        <p:spPr/>
        <p:txBody>
          <a:bodyPr/>
          <a:lstStyle/>
          <a:p>
            <a:fld id="{B15CCEEE-E9A9-443D-B33D-FBCFF440057A}" type="slidenum">
              <a:rPr lang="en-US" smtClean="0"/>
              <a:t>11</a:t>
            </a:fld>
            <a:endParaRPr lang="en-US" dirty="0"/>
          </a:p>
        </p:txBody>
      </p:sp>
    </p:spTree>
    <p:extLst>
      <p:ext uri="{BB962C8B-B14F-4D97-AF65-F5344CB8AC3E}">
        <p14:creationId xmlns:p14="http://schemas.microsoft.com/office/powerpoint/2010/main" val="2325090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spcAft>
                <a:spcPts val="600"/>
              </a:spcAft>
              <a:buFont typeface="Arial" panose="020B0604020202020204" pitchFamily="34" charset="0"/>
              <a:buNone/>
            </a:pPr>
            <a:r>
              <a:rPr lang="nb-NO" sz="1600" i="1" kern="1200" noProof="0" dirty="0">
                <a:solidFill>
                  <a:schemeClr val="tx1"/>
                </a:solidFill>
                <a:latin typeface="+mn-lt"/>
                <a:ea typeface="+mn-ea"/>
                <a:cs typeface="+mn-cs"/>
              </a:rPr>
              <a:t>Klikk</a:t>
            </a:r>
          </a:p>
          <a:p>
            <a:pPr marL="216000" lvl="0" indent="-216000">
              <a:spcAft>
                <a:spcPts val="600"/>
              </a:spcAft>
              <a:buFont typeface="Arial" panose="020B0604020202020204" pitchFamily="34" charset="0"/>
              <a:buChar char="•"/>
            </a:pPr>
            <a:r>
              <a:rPr lang="nb-NO" sz="1600" kern="1200" noProof="0" dirty="0">
                <a:solidFill>
                  <a:schemeClr val="tx1"/>
                </a:solidFill>
                <a:latin typeface="+mn-lt"/>
                <a:ea typeface="+mn-ea"/>
                <a:cs typeface="+mn-cs"/>
              </a:rPr>
              <a:t>Ditt handicap blir dermed gjennomsnittet av de 8 beste handicapene du spilte til blant de 20 siste registrerte handicaptellende rundene.</a:t>
            </a:r>
          </a:p>
          <a:p>
            <a:pPr marL="216000" lvl="0" indent="-216000">
              <a:spcAft>
                <a:spcPts val="600"/>
              </a:spcAft>
              <a:buFont typeface="Arial" panose="020B0604020202020204" pitchFamily="34" charset="0"/>
              <a:buChar char="•"/>
            </a:pPr>
            <a:r>
              <a:rPr lang="nb-NO" sz="1600" kern="1200" noProof="0" dirty="0">
                <a:solidFill>
                  <a:schemeClr val="tx1"/>
                </a:solidFill>
                <a:latin typeface="+mn-lt"/>
                <a:ea typeface="+mn-ea"/>
                <a:cs typeface="+mn-cs"/>
              </a:rPr>
              <a:t>GolfBox regner ut dette. Du logger inn i GolfBox for å se ditt oppdaterte handicap.</a:t>
            </a:r>
          </a:p>
          <a:p>
            <a:r>
              <a:rPr lang="nb-NO" i="1" noProof="0" dirty="0"/>
              <a:t>Klikk</a:t>
            </a:r>
          </a:p>
          <a:p>
            <a:r>
              <a:rPr lang="nb-NO" noProof="0" dirty="0"/>
              <a:t>I formelen for å beregne handicap spilt til er det tre verdier som brukes for å illustrere din prestasjon på akkurat den banen fra akkurat det utslagsstedet.</a:t>
            </a:r>
          </a:p>
          <a:p>
            <a:pPr marL="285750" indent="-285750">
              <a:buFont typeface="Arial" panose="020B0604020202020204" pitchFamily="34" charset="0"/>
              <a:buChar char="•"/>
            </a:pPr>
            <a:r>
              <a:rPr lang="nb-NO" noProof="0" dirty="0"/>
              <a:t>Hvor mange slag du brukte totalt på runden. Vi kommer tilbake til begrepet justert bruttoscore, som betyr hvordan vi fastsetter en score på hull vi ikke har hullet ut eller ikke spilt.</a:t>
            </a:r>
          </a:p>
          <a:p>
            <a:pPr marL="285750" indent="-285750">
              <a:buFont typeface="Arial" panose="020B0604020202020204" pitchFamily="34" charset="0"/>
              <a:buChar char="•"/>
            </a:pPr>
            <a:r>
              <a:rPr lang="nb-NO" noProof="0" dirty="0"/>
              <a:t>Baneverdi, som er en verdi som angir hvor vanskelig banen er fra det valgte utslagsstedet.</a:t>
            </a:r>
          </a:p>
          <a:p>
            <a:pPr marL="285750" indent="-285750">
              <a:buFont typeface="Arial" panose="020B0604020202020204" pitchFamily="34" charset="0"/>
              <a:buChar char="•"/>
            </a:pPr>
            <a:r>
              <a:rPr lang="nb-NO" noProof="0" dirty="0"/>
              <a:t>Slopeverdi, som er verdi som angir hvor mange flere slag du får relativt til en scratchspiller.</a:t>
            </a:r>
          </a:p>
          <a:p>
            <a:pPr marL="285750" indent="-285750">
              <a:buFont typeface="Arial" panose="020B0604020202020204" pitchFamily="34" charset="0"/>
              <a:buChar char="•"/>
            </a:pPr>
            <a:r>
              <a:rPr lang="nb-NO" noProof="0" dirty="0"/>
              <a:t>Baneverdi og slopeverdi står skrevet på «</a:t>
            </a:r>
            <a:r>
              <a:rPr lang="nb-NO" noProof="0" dirty="0" err="1"/>
              <a:t>slopetabellen</a:t>
            </a:r>
            <a:r>
              <a:rPr lang="nb-NO" noProof="0" dirty="0"/>
              <a:t>» for hvert utslagssted.</a:t>
            </a:r>
          </a:p>
        </p:txBody>
      </p:sp>
      <p:sp>
        <p:nvSpPr>
          <p:cNvPr id="4" name="Plassholder for lysbildenummer 3"/>
          <p:cNvSpPr>
            <a:spLocks noGrp="1"/>
          </p:cNvSpPr>
          <p:nvPr>
            <p:ph type="sldNum" sz="quarter" idx="5"/>
          </p:nvPr>
        </p:nvSpPr>
        <p:spPr/>
        <p:txBody>
          <a:bodyPr/>
          <a:lstStyle/>
          <a:p>
            <a:fld id="{B15CCEEE-E9A9-443D-B33D-FBCFF440057A}" type="slidenum">
              <a:rPr lang="en-US" smtClean="0"/>
              <a:t>12</a:t>
            </a:fld>
            <a:endParaRPr lang="en-US" dirty="0"/>
          </a:p>
        </p:txBody>
      </p:sp>
    </p:spTree>
    <p:extLst>
      <p:ext uri="{BB962C8B-B14F-4D97-AF65-F5344CB8AC3E}">
        <p14:creationId xmlns:p14="http://schemas.microsoft.com/office/powerpoint/2010/main" val="2709386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a:t>WHS består av to deler – Course Rating System (populært kalt «slopesystemet») og Handicapreglene (Rules of </a:t>
            </a:r>
            <a:r>
              <a:rPr lang="nb-NO" noProof="0" dirty="0" err="1"/>
              <a:t>Handicapping</a:t>
            </a:r>
            <a:r>
              <a:rPr lang="nb-NO" noProof="0" dirty="0"/>
              <a:t>).</a:t>
            </a:r>
          </a:p>
          <a:p>
            <a:r>
              <a:rPr lang="nb-NO" noProof="0" dirty="0"/>
              <a:t>En forutsetning for å kunne beregne hvilket handicap du spilte til er å vite hvor god prestasjonen var (antall slag) i forhold til hvor vanskelig banen du spilte er.</a:t>
            </a:r>
          </a:p>
          <a:p>
            <a:r>
              <a:rPr lang="nb-NO" noProof="0" dirty="0"/>
              <a:t>Alle baner er forskjellige og alle baner har ulik vanskelighetsgrad, og alle baner oppleves forskjellige for ulike spillere med ulikt handicap.</a:t>
            </a:r>
          </a:p>
          <a:p>
            <a:r>
              <a:rPr lang="nb-NO" noProof="0" dirty="0"/>
              <a:t>Det er «</a:t>
            </a:r>
            <a:r>
              <a:rPr lang="nb-NO" noProof="0" dirty="0" err="1"/>
              <a:t>slopesystemet</a:t>
            </a:r>
            <a:r>
              <a:rPr lang="nb-NO" noProof="0" dirty="0"/>
              <a:t>» som beregner hvor lett eller vanskelig en bane er for spillere med forskjellig kjønn og handicap.</a:t>
            </a:r>
          </a:p>
          <a:p>
            <a:r>
              <a:rPr lang="nb-NO" noProof="0" dirty="0"/>
              <a:t>En høyere score (flere slag) på en vanskelig bane, kan være en bedre prestasjon enn en bedre score (færre slag) på en enklere bane.</a:t>
            </a:r>
          </a:p>
          <a:p>
            <a:r>
              <a:rPr lang="nb-NO" noProof="0" dirty="0"/>
              <a:t>NGF har flere team med «</a:t>
            </a:r>
            <a:r>
              <a:rPr lang="nb-NO" noProof="0" dirty="0" err="1"/>
              <a:t>slopere</a:t>
            </a:r>
            <a:r>
              <a:rPr lang="nb-NO" noProof="0" dirty="0"/>
              <a:t>» som er ute og «</a:t>
            </a:r>
            <a:r>
              <a:rPr lang="nb-NO" noProof="0" dirty="0" err="1"/>
              <a:t>sloper</a:t>
            </a:r>
            <a:r>
              <a:rPr lang="nb-NO" noProof="0" dirty="0"/>
              <a:t>» norske baner. Alle baner «</a:t>
            </a:r>
            <a:r>
              <a:rPr lang="nb-NO" noProof="0" dirty="0" err="1"/>
              <a:t>slopes</a:t>
            </a:r>
            <a:r>
              <a:rPr lang="nb-NO" noProof="0" dirty="0"/>
              <a:t>» etter grundige og standardiserte metoder som er beskrevet i manualene for Course </a:t>
            </a:r>
            <a:r>
              <a:rPr lang="nb-NO" noProof="0" dirty="0" err="1"/>
              <a:t>Rating</a:t>
            </a:r>
            <a:r>
              <a:rPr lang="nb-NO" noProof="0" dirty="0"/>
              <a:t> System.</a:t>
            </a:r>
          </a:p>
          <a:p>
            <a:pPr marL="0" marR="0" lvl="0" indent="0" algn="l" defTabSz="1204539" rtl="0" eaLnBrk="1" fontAlgn="auto" latinLnBrk="0" hangingPunct="1">
              <a:lnSpc>
                <a:spcPct val="100000"/>
              </a:lnSpc>
              <a:spcBef>
                <a:spcPts val="0"/>
              </a:spcBef>
              <a:spcAft>
                <a:spcPts val="0"/>
              </a:spcAft>
              <a:buClrTx/>
              <a:buSzTx/>
              <a:buFontTx/>
              <a:buNone/>
              <a:tabLst/>
              <a:defRPr/>
            </a:pPr>
            <a:r>
              <a:rPr lang="nb-NO" noProof="0" dirty="0"/>
              <a:t>Vi skal nå se en liten film som illustrerer hvordan en bane </a:t>
            </a:r>
            <a:r>
              <a:rPr lang="nb-NO" noProof="0" dirty="0" err="1"/>
              <a:t>slopes</a:t>
            </a:r>
            <a:r>
              <a:rPr lang="nb-NO" noProof="0" dirty="0"/>
              <a:t> og hvilke parametere som inngår i «</a:t>
            </a:r>
            <a:r>
              <a:rPr lang="nb-NO" noProof="0" dirty="0" err="1"/>
              <a:t>slopingen</a:t>
            </a:r>
            <a:r>
              <a:rPr lang="nb-NO" noProof="0" dirty="0"/>
              <a:t>».</a:t>
            </a:r>
          </a:p>
        </p:txBody>
      </p:sp>
      <p:sp>
        <p:nvSpPr>
          <p:cNvPr id="4" name="Plassholder for lysbildenummer 3"/>
          <p:cNvSpPr>
            <a:spLocks noGrp="1"/>
          </p:cNvSpPr>
          <p:nvPr>
            <p:ph type="sldNum" sz="quarter" idx="5"/>
          </p:nvPr>
        </p:nvSpPr>
        <p:spPr/>
        <p:txBody>
          <a:bodyPr/>
          <a:lstStyle/>
          <a:p>
            <a:fld id="{B15CCEEE-E9A9-443D-B33D-FBCFF440057A}" type="slidenum">
              <a:rPr lang="en-US" smtClean="0"/>
              <a:t>13</a:t>
            </a:fld>
            <a:endParaRPr lang="en-US" dirty="0"/>
          </a:p>
        </p:txBody>
      </p:sp>
    </p:spTree>
    <p:extLst>
      <p:ext uri="{BB962C8B-B14F-4D97-AF65-F5344CB8AC3E}">
        <p14:creationId xmlns:p14="http://schemas.microsoft.com/office/powerpoint/2010/main" val="561734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a:t>Handicap spilt til er altså det du kommer til å se i ditt scorearkiv, altså i GolfBox. Vi ser på et eksempel på hvordan GolfBox regner ut handicap og hva som skjer når en ny handicaptellende runde er spilt og registrert.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kern="0" noProof="0" dirty="0">
                <a:latin typeface="Brix Sans Bold" panose="02000000000000000000" pitchFamily="50" charset="0"/>
                <a:ea typeface="Verdana" panose="020B0604030504040204" pitchFamily="34" charset="0"/>
                <a:cs typeface="Verdana" panose="020B0604030504040204" pitchFamily="34" charset="0"/>
              </a:rPr>
              <a:t>Tallene du ser her, tenk deg at disse er dine 20 siste handicapellende runder og dermed de 20 siste handicap spilt til.</a:t>
            </a:r>
          </a:p>
          <a:p>
            <a:pPr marL="0" marR="0" lvl="0" indent="0" algn="l" defTabSz="914400" rtl="0" eaLnBrk="1" fontAlgn="auto" latinLnBrk="0" hangingPunct="1">
              <a:lnSpc>
                <a:spcPct val="100000"/>
              </a:lnSpc>
              <a:spcBef>
                <a:spcPts val="0"/>
              </a:spcBef>
              <a:spcAft>
                <a:spcPts val="0"/>
              </a:spcAft>
              <a:buClrTx/>
              <a:buSzTx/>
              <a:buFontTx/>
              <a:buNone/>
              <a:tabLst/>
              <a:defRPr/>
            </a:pPr>
            <a:r>
              <a:rPr lang="nb-NO" i="1" noProof="0" dirty="0"/>
              <a:t>Klikk</a:t>
            </a:r>
            <a:r>
              <a:rPr lang="nb-NO" i="0" noProof="0" dirty="0"/>
              <a:t> Her ser vi spillerens 20 siste handicap spilt til.</a:t>
            </a:r>
            <a:endParaRPr lang="nb-NO" i="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i="1" noProof="0" dirty="0"/>
              <a:t>Klikk </a:t>
            </a:r>
            <a:r>
              <a:rPr lang="nb-NO" sz="1600" kern="0" noProof="0" dirty="0">
                <a:solidFill>
                  <a:prstClr val="black"/>
                </a:solidFill>
                <a:latin typeface="Brix Sans Bold" panose="02000000000000000000" pitchFamily="50" charset="0"/>
                <a:ea typeface="Verdana" panose="020B0604030504040204" pitchFamily="34" charset="0"/>
                <a:cs typeface="Verdana" panose="020B0604030504040204" pitchFamily="34" charset="0"/>
              </a:rPr>
              <a:t>De åtte beste handicap spilt til er merket grønt.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i="1" kern="0" noProof="0" dirty="0">
                <a:solidFill>
                  <a:prstClr val="black"/>
                </a:solidFill>
                <a:latin typeface="Brix Sans Bold" panose="02000000000000000000" pitchFamily="50" charset="0"/>
                <a:ea typeface="Verdana" panose="020B0604030504040204" pitchFamily="34" charset="0"/>
                <a:cs typeface="Verdana" panose="020B0604030504040204" pitchFamily="34" charset="0"/>
              </a:rPr>
              <a:t>Klikk </a:t>
            </a:r>
            <a:r>
              <a:rPr lang="nb-NO" sz="1600" i="0" kern="0" noProof="0" dirty="0">
                <a:solidFill>
                  <a:prstClr val="black"/>
                </a:solidFill>
                <a:latin typeface="Brix Sans Bold" panose="02000000000000000000" pitchFamily="50" charset="0"/>
                <a:ea typeface="Verdana" panose="020B0604030504040204" pitchFamily="34" charset="0"/>
                <a:cs typeface="Verdana" panose="020B0604030504040204" pitchFamily="34" charset="0"/>
              </a:rPr>
              <a:t>Ditt handicap blir dermed gjennomsnittet av disse. 172,5 delt på 8 gir 21,6</a:t>
            </a:r>
            <a:endParaRPr lang="nb-NO" sz="1600" kern="0" noProof="0" dirty="0">
              <a:latin typeface="Brix Sans Bold" panose="02000000000000000000" pitchFamily="50"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i="1" kern="0" noProof="0" dirty="0">
                <a:latin typeface="Brix Sans Bold" panose="02000000000000000000" pitchFamily="50" charset="0"/>
                <a:ea typeface="Verdana" panose="020B0604030504040204" pitchFamily="34" charset="0"/>
                <a:cs typeface="Verdana" panose="020B0604030504040204" pitchFamily="34" charset="0"/>
              </a:rPr>
              <a:t>Klikk </a:t>
            </a:r>
            <a:r>
              <a:rPr lang="nb-NO" sz="1600" i="0" kern="0" noProof="0" dirty="0">
                <a:latin typeface="Brix Sans Bold" panose="02000000000000000000" pitchFamily="50" charset="0"/>
                <a:ea typeface="Verdana" panose="020B0604030504040204" pitchFamily="34" charset="0"/>
                <a:cs typeface="Verdana" panose="020B0604030504040204" pitchFamily="34" charset="0"/>
              </a:rPr>
              <a:t>Du spiller og registrerer en ny runde hvor du spilte til handicap </a:t>
            </a:r>
            <a:r>
              <a:rPr lang="nb-NO" sz="1600" kern="0" noProof="0" dirty="0">
                <a:latin typeface="Brix Sans Bold" panose="02000000000000000000" pitchFamily="50" charset="0"/>
                <a:ea typeface="Verdana" panose="020B0604030504040204" pitchFamily="34" charset="0"/>
                <a:cs typeface="Verdana" panose="020B0604030504040204" pitchFamily="34" charset="0"/>
              </a:rPr>
              <a:t>19,3</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i="1" kern="0" noProof="0" dirty="0">
                <a:latin typeface="Brix Sans Bold" panose="02000000000000000000" pitchFamily="50" charset="0"/>
                <a:ea typeface="Verdana" panose="020B0604030504040204" pitchFamily="34" charset="0"/>
                <a:cs typeface="Verdana" panose="020B0604030504040204" pitchFamily="34" charset="0"/>
              </a:rPr>
              <a:t>Klikk </a:t>
            </a:r>
            <a:r>
              <a:rPr lang="nb-NO" sz="1600" kern="0" noProof="0" dirty="0">
                <a:latin typeface="Brix Sans Bold" panose="02000000000000000000" pitchFamily="50" charset="0"/>
                <a:ea typeface="Verdana" panose="020B0604030504040204" pitchFamily="34" charset="0"/>
                <a:cs typeface="Verdana" panose="020B0604030504040204" pitchFamily="34" charset="0"/>
              </a:rPr>
              <a:t>Ditt eldste handicap spilt til forsvinner ut av de 20 siste.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i="1" kern="0" noProof="0" dirty="0">
                <a:latin typeface="Brix Sans Bold" panose="02000000000000000000" pitchFamily="50" charset="0"/>
                <a:ea typeface="Verdana" panose="020B0604030504040204" pitchFamily="34" charset="0"/>
                <a:cs typeface="Verdana" panose="020B0604030504040204" pitchFamily="34" charset="0"/>
              </a:rPr>
              <a:t>Klikk </a:t>
            </a:r>
            <a:r>
              <a:rPr lang="nb-NO" sz="1600" kern="0" noProof="0" dirty="0">
                <a:latin typeface="Brix Sans Bold" panose="02000000000000000000" pitchFamily="50" charset="0"/>
                <a:ea typeface="Verdana" panose="020B0604030504040204" pitchFamily="34" charset="0"/>
                <a:cs typeface="Verdana" panose="020B0604030504040204" pitchFamily="34" charset="0"/>
              </a:rPr>
              <a:t>Det nye resultatet går i dette eksempelet inn blant de åtte beste.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i="1" kern="0" noProof="0" dirty="0">
                <a:latin typeface="Brix Sans Bold" panose="02000000000000000000" pitchFamily="50" charset="0"/>
                <a:ea typeface="Verdana" panose="020B0604030504040204" pitchFamily="34" charset="0"/>
                <a:cs typeface="Verdana" panose="020B0604030504040204" pitchFamily="34" charset="0"/>
              </a:rPr>
              <a:t>Klikk </a:t>
            </a:r>
            <a:r>
              <a:rPr lang="nb-NO" sz="1600" kern="0" noProof="0" dirty="0">
                <a:solidFill>
                  <a:prstClr val="black"/>
                </a:solidFill>
                <a:latin typeface="Brix Sans Bold" panose="02000000000000000000" pitchFamily="50" charset="0"/>
                <a:ea typeface="Verdana" panose="020B0604030504040204" pitchFamily="34" charset="0"/>
                <a:cs typeface="Verdana" panose="020B0604030504040204" pitchFamily="34" charset="0"/>
              </a:rPr>
              <a:t>Systemet omregner handicap med gjennomsnittet av disse. I dette tilfellet ble de altså en senkning til 21,3</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kern="0" noProof="0" dirty="0">
                <a:solidFill>
                  <a:prstClr val="black"/>
                </a:solidFill>
                <a:latin typeface="Brix Sans Bold" panose="02000000000000000000" pitchFamily="50" charset="0"/>
                <a:ea typeface="Verdana" panose="020B0604030504040204" pitchFamily="34" charset="0"/>
                <a:cs typeface="Verdana" panose="020B0604030504040204" pitchFamily="34" charset="0"/>
              </a:rPr>
              <a:t>Så selv om du spilte til et handicap som var 2,3 slag bedre enn ditt handicap, gikk ditt handicap bare ned med 0,3 i dette tilfellet.</a:t>
            </a:r>
          </a:p>
          <a:p>
            <a:endParaRPr lang="nb-NO" noProof="0"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15</a:t>
            </a:fld>
            <a:endParaRPr lang="en-US" dirty="0"/>
          </a:p>
        </p:txBody>
      </p:sp>
    </p:spTree>
    <p:extLst>
      <p:ext uri="{BB962C8B-B14F-4D97-AF65-F5344CB8AC3E}">
        <p14:creationId xmlns:p14="http://schemas.microsoft.com/office/powerpoint/2010/main" val="1673752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I WHS går handicap fra pluss-handicap til 54,0. Legg merke til at det nå er én desimal hele veien opp til 54. Høyeste handicap er 54,0. Akkurat som før, men nå med én desimal.</a:t>
            </a: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Sperren for å gå over handicap 36,0, etter å ha vært under 36,0 er tatt bort. Dette er nytt. Har du i dag handicap under 36,0 kan du altså gå over 36,0 hvis du spiller dårligere over tid.</a:t>
            </a: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Handicap beregnes på helt lik måte for alle spillere og for alle handicap. Altså ingen forskjell om du er elitespiller eller nybegynner.</a:t>
            </a: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Det blir mer inkluderende for alle typer golfspillere, og alle skal kjenne seg velkommen, uavhengig av handicap. </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Det er de samme forutsetningene for alle til å kunne få et riktig handicap som gjenspeiler deres aktuelle spillestyrke.</a:t>
            </a:r>
          </a:p>
          <a:p>
            <a:pPr marL="673200" lvl="1" indent="-216000" algn="l" defTabSz="914400" rtl="0" eaLnBrk="1" latinLnBrk="0" hangingPunct="1">
              <a:spcAft>
                <a:spcPts val="600"/>
              </a:spcAft>
              <a:buFont typeface="Arial" panose="020B0604020202020204" pitchFamily="34" charset="0"/>
              <a:buChar char="•"/>
            </a:pPr>
            <a:endParaRPr lang="sv-SE" sz="1200" kern="1200" dirty="0">
              <a:solidFill>
                <a:schemeClr val="tx1"/>
              </a:solidFill>
              <a:latin typeface="+mn-lt"/>
              <a:ea typeface="+mn-ea"/>
              <a:cs typeface="+mn-cs"/>
            </a:endParaRPr>
          </a:p>
        </p:txBody>
      </p:sp>
      <p:sp>
        <p:nvSpPr>
          <p:cNvPr id="4" name="Plassholder for lysbildenummer 3"/>
          <p:cNvSpPr>
            <a:spLocks noGrp="1"/>
          </p:cNvSpPr>
          <p:nvPr>
            <p:ph type="sldNum" sz="quarter" idx="5"/>
          </p:nvPr>
        </p:nvSpPr>
        <p:spPr/>
        <p:txBody>
          <a:bodyPr/>
          <a:lstStyle/>
          <a:p>
            <a:fld id="{B15CCEEE-E9A9-443D-B33D-FBCFF440057A}" type="slidenum">
              <a:rPr lang="en-US" smtClean="0"/>
              <a:t>16</a:t>
            </a:fld>
            <a:endParaRPr lang="en-US" dirty="0"/>
          </a:p>
        </p:txBody>
      </p:sp>
    </p:spTree>
    <p:extLst>
      <p:ext uri="{BB962C8B-B14F-4D97-AF65-F5344CB8AC3E}">
        <p14:creationId xmlns:p14="http://schemas.microsoft.com/office/powerpoint/2010/main" val="2206659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defTabSz="914400" rtl="0" eaLnBrk="1" latinLnBrk="0" hangingPunct="1">
              <a:spcAft>
                <a:spcPts val="600"/>
              </a:spcAft>
              <a:buFont typeface="Arial" panose="020B0604020202020204" pitchFamily="34" charset="0"/>
              <a:buNone/>
            </a:pPr>
            <a:r>
              <a:rPr lang="nb-NO" sz="1200" kern="1200" noProof="0" dirty="0">
                <a:solidFill>
                  <a:schemeClr val="tx1"/>
                </a:solidFill>
                <a:latin typeface="+mn-lt"/>
                <a:ea typeface="+mn-ea"/>
                <a:cs typeface="+mn-cs"/>
              </a:rPr>
              <a:t>Handicapkategoriene er borte. Nå er alle i samme ”handicap båt”, uavhengig om man har handicap 0 eller 54.</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Alle spillere kan registrere handicaptellende selskapsrunder, uavhengig av hva de har i handicap.</a:t>
            </a: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Alle spillere kan registrere 9-hulls handicaptellende runder, både selskapsrunder og turneringsrunder.</a:t>
            </a: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0" lvl="0" indent="0" algn="l" defTabSz="914400" rtl="0" eaLnBrk="1" latinLnBrk="0" hangingPunct="1">
              <a:spcAft>
                <a:spcPts val="600"/>
              </a:spcAft>
              <a:buFont typeface="Arial" panose="020B0604020202020204" pitchFamily="34" charset="0"/>
              <a:buNone/>
            </a:pPr>
            <a:r>
              <a:rPr lang="nb-NO" sz="1200" i="0" kern="1200" noProof="0" dirty="0">
                <a:solidFill>
                  <a:schemeClr val="tx1"/>
                </a:solidFill>
                <a:latin typeface="+mn-lt"/>
                <a:ea typeface="+mn-ea"/>
                <a:cs typeface="+mn-cs"/>
              </a:rPr>
              <a:t>Begrepet og funksjonen turneringshandicap er borte.</a:t>
            </a: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I turneringer kan fortsatt en turneringskomité lage handicapgrenser for sin turnering. Det kan være laveste eller høyeste handicap for å delta eller om klasser skal deles inn etter handicap. Akkurat som før. </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En turneringskomité kan også bestemme at en spiller må ha registrert et antall runder i en gitt tidsperiode for å kunne delta i en turnering. </a:t>
            </a:r>
          </a:p>
        </p:txBody>
      </p:sp>
      <p:sp>
        <p:nvSpPr>
          <p:cNvPr id="4" name="Plassholder for lysbildenummer 3"/>
          <p:cNvSpPr>
            <a:spLocks noGrp="1"/>
          </p:cNvSpPr>
          <p:nvPr>
            <p:ph type="sldNum" sz="quarter" idx="5"/>
          </p:nvPr>
        </p:nvSpPr>
        <p:spPr/>
        <p:txBody>
          <a:bodyPr/>
          <a:lstStyle/>
          <a:p>
            <a:fld id="{B15CCEEE-E9A9-443D-B33D-FBCFF440057A}" type="slidenum">
              <a:rPr lang="en-US" smtClean="0"/>
              <a:t>17</a:t>
            </a:fld>
            <a:endParaRPr lang="en-US" dirty="0"/>
          </a:p>
        </p:txBody>
      </p:sp>
    </p:spTree>
    <p:extLst>
      <p:ext uri="{BB962C8B-B14F-4D97-AF65-F5344CB8AC3E}">
        <p14:creationId xmlns:p14="http://schemas.microsoft.com/office/powerpoint/2010/main" val="1532498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defTabSz="914400" rtl="0" eaLnBrk="1" latinLnBrk="0" hangingPunct="1">
              <a:spcAft>
                <a:spcPts val="600"/>
              </a:spcAft>
              <a:buFont typeface="Arial" panose="020B0604020202020204" pitchFamily="34" charset="0"/>
              <a:buNone/>
            </a:pPr>
            <a:r>
              <a:rPr lang="nb-NO" sz="1600" kern="1200" noProof="0" dirty="0">
                <a:solidFill>
                  <a:schemeClr val="tx1"/>
                </a:solidFill>
                <a:latin typeface="+mn-lt"/>
                <a:ea typeface="+mn-ea"/>
                <a:cs typeface="+mn-cs"/>
              </a:rPr>
              <a:t>For at en runde skal kunne være handicaptellende må du ha spilt en handicaptellende spilleform. De handicaptellende spilleformene er de samme som før:</a:t>
            </a:r>
          </a:p>
          <a:p>
            <a:pPr marL="0" lvl="0" indent="0" algn="l" defTabSz="914400" rtl="0" eaLnBrk="1" latinLnBrk="0" hangingPunct="1">
              <a:spcAft>
                <a:spcPts val="600"/>
              </a:spcAft>
              <a:buFont typeface="Arial" panose="020B0604020202020204" pitchFamily="34" charset="0"/>
              <a:buNone/>
            </a:pPr>
            <a:r>
              <a:rPr lang="nb-NO" sz="1600" i="1" kern="1200" noProof="0" dirty="0">
                <a:solidFill>
                  <a:schemeClr val="tx1"/>
                </a:solidFill>
                <a:latin typeface="+mn-lt"/>
                <a:ea typeface="+mn-ea"/>
                <a:cs typeface="+mn-cs"/>
              </a:rPr>
              <a:t>Klikk</a:t>
            </a:r>
          </a:p>
          <a:p>
            <a:pPr marL="216000" lvl="0" indent="-216000" algn="l" defTabSz="914400" rtl="0" eaLnBrk="1" latinLnBrk="0" hangingPunct="1">
              <a:spcAft>
                <a:spcPts val="600"/>
              </a:spcAft>
              <a:buFont typeface="Arial" panose="020B0604020202020204" pitchFamily="34" charset="0"/>
              <a:buChar char="•"/>
            </a:pPr>
            <a:r>
              <a:rPr lang="nb-NO" sz="1600" kern="1200" noProof="0" dirty="0">
                <a:solidFill>
                  <a:schemeClr val="tx1"/>
                </a:solidFill>
                <a:latin typeface="+mn-lt"/>
                <a:ea typeface="+mn-ea"/>
                <a:cs typeface="+mn-cs"/>
              </a:rPr>
              <a:t>Individuelt slagspill, inkludert varianter av individuelt slagspill som:</a:t>
            </a:r>
          </a:p>
          <a:p>
            <a:pPr marL="216000" lvl="0" indent="-216000" algn="l" defTabSz="914400" rtl="0" eaLnBrk="1" latinLnBrk="0" hangingPunct="1">
              <a:spcAft>
                <a:spcPts val="600"/>
              </a:spcAft>
              <a:buFont typeface="Arial" panose="020B0604020202020204" pitchFamily="34" charset="0"/>
              <a:buChar char="•"/>
            </a:pPr>
            <a:r>
              <a:rPr lang="nb-NO" sz="1600" kern="1200" noProof="0" dirty="0">
                <a:solidFill>
                  <a:schemeClr val="tx1"/>
                </a:solidFill>
                <a:latin typeface="+mn-lt"/>
                <a:ea typeface="+mn-ea"/>
                <a:cs typeface="+mn-cs"/>
              </a:rPr>
              <a:t>brutto eller netto</a:t>
            </a:r>
          </a:p>
          <a:p>
            <a:pPr marL="216000" lvl="0" indent="-216000" algn="l" defTabSz="914400" rtl="0" eaLnBrk="1" latinLnBrk="0" hangingPunct="1">
              <a:spcAft>
                <a:spcPts val="600"/>
              </a:spcAft>
              <a:buFont typeface="Arial" panose="020B0604020202020204" pitchFamily="34" charset="0"/>
              <a:buChar char="•"/>
            </a:pPr>
            <a:r>
              <a:rPr lang="nb-NO" sz="1600" kern="1200" noProof="0" dirty="0">
                <a:solidFill>
                  <a:schemeClr val="tx1"/>
                </a:solidFill>
                <a:latin typeface="+mn-lt"/>
                <a:ea typeface="+mn-ea"/>
                <a:cs typeface="+mn-cs"/>
              </a:rPr>
              <a:t>Maksimum score,</a:t>
            </a:r>
          </a:p>
          <a:p>
            <a:pPr marL="216000" lvl="0" indent="-216000" algn="l" defTabSz="914400" rtl="0" eaLnBrk="1" latinLnBrk="0" hangingPunct="1">
              <a:spcAft>
                <a:spcPts val="600"/>
              </a:spcAft>
              <a:buFont typeface="Arial" panose="020B0604020202020204" pitchFamily="34" charset="0"/>
              <a:buChar char="•"/>
            </a:pPr>
            <a:r>
              <a:rPr lang="nb-NO" sz="1600" kern="1200" noProof="0" dirty="0">
                <a:solidFill>
                  <a:schemeClr val="tx1"/>
                </a:solidFill>
                <a:latin typeface="+mn-lt"/>
                <a:ea typeface="+mn-ea"/>
                <a:cs typeface="+mn-cs"/>
              </a:rPr>
              <a:t>Stableford.</a:t>
            </a:r>
          </a:p>
          <a:p>
            <a:r>
              <a:rPr lang="nb-NO" noProof="0" dirty="0"/>
              <a:t>Dessuten må du akkurat som før ha spilt runden etter golfreglene og du må ha spilt på en bane som har gyldig baneverdi og slopeverdi og som er handicaptellende.</a:t>
            </a:r>
          </a:p>
          <a:p>
            <a:r>
              <a:rPr lang="nb-NO" i="1" noProof="0" dirty="0"/>
              <a:t>Klikk</a:t>
            </a:r>
          </a:p>
          <a:p>
            <a:r>
              <a:rPr lang="nb-NO" noProof="0" dirty="0"/>
              <a:t>Husk at det er antall slag som skal registreres i GolfBox, ikke Stableford poeng.</a:t>
            </a:r>
          </a:p>
          <a:p>
            <a:r>
              <a:rPr lang="nb-NO" noProof="0" dirty="0"/>
              <a:t>Man kan selvsagt fortsatt arrangere Stableford-turneringer og kåre en vinner ut ifra Stableford-poeng, eller summere Stableford-poengene for å bestemme hvem som skal betale for kaffen etter runden.</a:t>
            </a:r>
          </a:p>
          <a:p>
            <a:r>
              <a:rPr lang="nb-NO" noProof="0" dirty="0"/>
              <a:t>Men det er ikke lenger antall Stableford-poeng som avgjør om handicap går opp eller ned. Det er ikke sikkert at ditt handicap går ned selv om du scorer 38 Stableford-poeng og vinner en Stableford-turnering. Handicapet kan gå opp. Det kommer et eksempel senere.</a:t>
            </a:r>
          </a:p>
          <a:p>
            <a:endParaRPr lang="nb-NO"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18</a:t>
            </a:fld>
            <a:endParaRPr lang="en-US" dirty="0"/>
          </a:p>
        </p:txBody>
      </p:sp>
    </p:spTree>
    <p:extLst>
      <p:ext uri="{BB962C8B-B14F-4D97-AF65-F5344CB8AC3E}">
        <p14:creationId xmlns:p14="http://schemas.microsoft.com/office/powerpoint/2010/main" val="650676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Du behøver ikke lenger meddele for markør eller andre at du skal spille en handicaptellende runde. </a:t>
            </a:r>
          </a:p>
          <a:p>
            <a:pPr marL="216000" marR="0" lvl="0"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nb-NO" sz="1200" kern="1200" noProof="0" dirty="0">
                <a:solidFill>
                  <a:schemeClr val="tx1"/>
                </a:solidFill>
                <a:latin typeface="+mn-lt"/>
                <a:ea typeface="+mn-ea"/>
                <a:cs typeface="+mn-cs"/>
              </a:rPr>
              <a:t>Alle runder hvor du spiller en handicaptellende spilleform, etter golfreglene, på en handicaptellende bane skal registreres.</a:t>
            </a:r>
          </a:p>
          <a:p>
            <a:pPr marL="216000" marR="0" lvl="0"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nb-NO" sz="1200" kern="1200" noProof="0" dirty="0">
                <a:solidFill>
                  <a:schemeClr val="tx1"/>
                </a:solidFill>
                <a:latin typeface="+mn-lt"/>
                <a:ea typeface="+mn-ea"/>
                <a:cs typeface="+mn-cs"/>
              </a:rPr>
              <a:t>En god rutine er at du alltid før start avtaler med medspillerne hvem som er din markør og hvem du er markør for.</a:t>
            </a: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Det er bare å spille og registrere runden straks etterpå (forutsatt at du har spilt en handicaptellende spilleform, på en handicaptellende bane og i henhold til golfreglene).</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Husk at også dårlige runder skal registreres. Det er normalt å spille dårlig. Det er ikke sikkert at den dårlige runden er blant de 8 beste og vil være med på å endre handicapet etter denne runden.</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Men det er viktig at alle runder er med i din samling av runder slik at ditt handicap er så riktig som mulig. Registrerer du bare utvalgte runder blir handicap feil.</a:t>
            </a:r>
          </a:p>
          <a:p>
            <a:pPr marL="216000" lvl="0" indent="-216000" algn="l" defTabSz="914400" rtl="0" eaLnBrk="1" latinLnBrk="0" hangingPunct="1">
              <a:spcAft>
                <a:spcPts val="600"/>
              </a:spcAft>
              <a:buFont typeface="Arial" panose="020B0604020202020204" pitchFamily="34" charset="0"/>
              <a:buChar char="•"/>
            </a:pPr>
            <a:endParaRPr lang="nb-NO" sz="1200" kern="1200" noProof="0" dirty="0">
              <a:solidFill>
                <a:schemeClr val="tx1"/>
              </a:solidFill>
              <a:latin typeface="+mn-lt"/>
              <a:ea typeface="+mn-ea"/>
              <a:cs typeface="+mn-cs"/>
            </a:endParaRPr>
          </a:p>
          <a:p>
            <a:pPr marL="0" lvl="0" indent="0" algn="l" defTabSz="914400" rtl="0" eaLnBrk="1" latinLnBrk="0" hangingPunct="1">
              <a:spcAft>
                <a:spcPts val="600"/>
              </a:spcAft>
              <a:buFont typeface="Arial" panose="020B0604020202020204" pitchFamily="34" charset="0"/>
              <a:buNone/>
            </a:pPr>
            <a:r>
              <a:rPr lang="nb-NO" sz="1200" kern="1200" noProof="0" dirty="0">
                <a:solidFill>
                  <a:schemeClr val="tx1"/>
                </a:solidFill>
                <a:latin typeface="+mn-lt"/>
                <a:ea typeface="+mn-ea"/>
                <a:cs typeface="+mn-cs"/>
              </a:rPr>
              <a:t>Hvis du bare skal ut å trene, og ikke tenke på score eller prestere best mulig eller spille etter reglene i hele runden, skal runden ikke registreres, og du meddeler dette til din markør før dere starter runden.</a:t>
            </a:r>
          </a:p>
        </p:txBody>
      </p:sp>
      <p:sp>
        <p:nvSpPr>
          <p:cNvPr id="4" name="Plassholder for lysbildenummer 3"/>
          <p:cNvSpPr>
            <a:spLocks noGrp="1"/>
          </p:cNvSpPr>
          <p:nvPr>
            <p:ph type="sldNum" sz="quarter" idx="5"/>
          </p:nvPr>
        </p:nvSpPr>
        <p:spPr/>
        <p:txBody>
          <a:bodyPr/>
          <a:lstStyle/>
          <a:p>
            <a:fld id="{B15CCEEE-E9A9-443D-B33D-FBCFF440057A}" type="slidenum">
              <a:rPr lang="en-US" smtClean="0"/>
              <a:t>19</a:t>
            </a:fld>
            <a:endParaRPr lang="en-US" dirty="0"/>
          </a:p>
        </p:txBody>
      </p:sp>
    </p:spTree>
    <p:extLst>
      <p:ext uri="{BB962C8B-B14F-4D97-AF65-F5344CB8AC3E}">
        <p14:creationId xmlns:p14="http://schemas.microsoft.com/office/powerpoint/2010/main" val="1283925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Alle spillere kan registrere både hele 9 hulls-runder og hele 18-hulls runder.</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En 9-hulls runde kan enten være banens første 9 eller siste 9.</a:t>
            </a: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Også runder med 10–17 hull kan registreres, hvilket er veldig bra for for baner med for eksempel 6 eller 12 hull, eller når du ikke rekker rundt før det blir mørkt, eller hvis du må gå av banen pga. lyn og torden.</a:t>
            </a:r>
          </a:p>
          <a:p>
            <a:pPr marL="0" lvl="0" indent="0" algn="l" defTabSz="914400" rtl="0" eaLnBrk="1" latinLnBrk="0" hangingPunct="1">
              <a:spcAft>
                <a:spcPts val="600"/>
              </a:spcAft>
              <a:buFont typeface="Arial" panose="020B0604020202020204" pitchFamily="34" charset="0"/>
              <a:buNone/>
            </a:pPr>
            <a:r>
              <a:rPr lang="nb-NO" sz="1581" i="1" kern="1200" dirty="0">
                <a:solidFill>
                  <a:schemeClr val="tx1"/>
                </a:solidFill>
                <a:effectLst/>
                <a:latin typeface="+mn-lt"/>
                <a:ea typeface="+mn-ea"/>
                <a:cs typeface="+mn-cs"/>
              </a:rPr>
              <a:t>Klikk</a:t>
            </a:r>
          </a:p>
          <a:p>
            <a:pPr marL="216000" lvl="0" indent="-216000" algn="l" defTabSz="914400" rtl="0" eaLnBrk="1" latinLnBrk="0" hangingPunct="1">
              <a:spcAft>
                <a:spcPts val="600"/>
              </a:spcAft>
              <a:buFont typeface="Arial" panose="020B0604020202020204" pitchFamily="34" charset="0"/>
              <a:buChar char="•"/>
            </a:pPr>
            <a:r>
              <a:rPr lang="nb-NO" sz="1581" kern="1200" dirty="0">
                <a:solidFill>
                  <a:schemeClr val="tx1"/>
                </a:solidFill>
                <a:effectLst/>
                <a:latin typeface="+mn-lt"/>
                <a:ea typeface="+mn-ea"/>
                <a:cs typeface="+mn-cs"/>
              </a:rPr>
              <a:t>Hullene skal spilles i riktig rekkefølge, som oppgitt på scorekortet, eller som fastsatt av turneringskomiteen. F.eks. fra hull 1 til 18 eller fra hull 10 til 9, eller som </a:t>
            </a:r>
            <a:r>
              <a:rPr lang="nb-NO" sz="1581" kern="1200" dirty="0" err="1">
                <a:solidFill>
                  <a:schemeClr val="tx1"/>
                </a:solidFill>
                <a:effectLst/>
                <a:latin typeface="+mn-lt"/>
                <a:ea typeface="+mn-ea"/>
                <a:cs typeface="+mn-cs"/>
              </a:rPr>
              <a:t>shotgun</a:t>
            </a:r>
            <a:r>
              <a:rPr lang="nb-NO" sz="1581" kern="1200" dirty="0">
                <a:solidFill>
                  <a:schemeClr val="tx1"/>
                </a:solidFill>
                <a:effectLst/>
                <a:latin typeface="+mn-lt"/>
                <a:ea typeface="+mn-ea"/>
                <a:cs typeface="+mn-cs"/>
              </a:rPr>
              <a:t> start. Du kan ikke velge ut et antall hull du vil spille, f.eks. hull 1, 3, 4, 6, 8 og 9, 12, 13 og 17. Dette er ikke som oppført på scorekortet.</a:t>
            </a: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216000" lvl="0" indent="-216000" algn="l" defTabSz="914400" rtl="0" eaLnBrk="1" latinLnBrk="0" hangingPunct="1">
              <a:spcAft>
                <a:spcPts val="600"/>
              </a:spcAft>
              <a:buFont typeface="Arial" panose="020B0604020202020204" pitchFamily="34" charset="0"/>
              <a:buChar char="•"/>
            </a:pPr>
            <a:r>
              <a:rPr lang="nb-NO" sz="1200" noProof="0" dirty="0"/>
              <a:t>Hullene må selvsagt spilles i riktig rekkefølge i henhold til scorekortet og du må spille minst 9 hull for å kunne registrere runden som en handicaptellende runde.</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Det vil fremgå i GolfBox hvordan du registrerer kortere runder, enten hull-for-hull registrering (sterkt anbefalt metode) eller justert bruttoscore totalt for runden. GolfBox regner ut resten. Vi kommer tilbake til hva justert bruttoscore er.</a:t>
            </a:r>
          </a:p>
          <a:p>
            <a:endParaRPr lang="sv-SE" sz="1200"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20</a:t>
            </a:fld>
            <a:endParaRPr lang="en-US" dirty="0"/>
          </a:p>
        </p:txBody>
      </p:sp>
    </p:spTree>
    <p:extLst>
      <p:ext uri="{BB962C8B-B14F-4D97-AF65-F5344CB8AC3E}">
        <p14:creationId xmlns:p14="http://schemas.microsoft.com/office/powerpoint/2010/main" val="460908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skal vi se litt på bakgrunnen for WHS og hvordan verden ser ut i forhold til handicap.</a:t>
            </a:r>
          </a:p>
        </p:txBody>
      </p:sp>
      <p:sp>
        <p:nvSpPr>
          <p:cNvPr id="4" name="Plassholder for lysbildenummer 3"/>
          <p:cNvSpPr>
            <a:spLocks noGrp="1"/>
          </p:cNvSpPr>
          <p:nvPr>
            <p:ph type="sldNum" sz="quarter" idx="5"/>
          </p:nvPr>
        </p:nvSpPr>
        <p:spPr/>
        <p:txBody>
          <a:bodyPr/>
          <a:lstStyle/>
          <a:p>
            <a:fld id="{B15CCEEE-E9A9-443D-B33D-FBCFF440057A}" type="slidenum">
              <a:rPr lang="en-US" smtClean="0"/>
              <a:t>2</a:t>
            </a:fld>
            <a:endParaRPr lang="en-US" dirty="0"/>
          </a:p>
        </p:txBody>
      </p:sp>
    </p:spTree>
    <p:extLst>
      <p:ext uri="{BB962C8B-B14F-4D97-AF65-F5344CB8AC3E}">
        <p14:creationId xmlns:p14="http://schemas.microsoft.com/office/powerpoint/2010/main" val="428508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defTabSz="914400" rtl="0" eaLnBrk="1" latinLnBrk="0" hangingPunct="1">
              <a:spcAft>
                <a:spcPts val="600"/>
              </a:spcAft>
              <a:buFont typeface="Arial" panose="020B0604020202020204" pitchFamily="34" charset="0"/>
              <a:buNone/>
            </a:pPr>
            <a:r>
              <a:rPr lang="nb-NO" sz="1200" kern="1200" noProof="0" dirty="0">
                <a:solidFill>
                  <a:schemeClr val="tx1"/>
                </a:solidFill>
                <a:latin typeface="+mn-lt"/>
                <a:ea typeface="+mn-ea"/>
                <a:cs typeface="+mn-cs"/>
              </a:rPr>
              <a:t>En nyhet er at handicap oppdateres etter midnatt.</a:t>
            </a:r>
          </a:p>
          <a:p>
            <a:pPr marL="0" lvl="0" indent="0" algn="l" defTabSz="914400" rtl="0" eaLnBrk="1" latinLnBrk="0" hangingPunct="1">
              <a:spcAft>
                <a:spcPts val="600"/>
              </a:spcAft>
              <a:buFont typeface="Arial" panose="020B0604020202020204" pitchFamily="34" charset="0"/>
              <a:buNone/>
            </a:pPr>
            <a:endParaRPr lang="nb-NO" sz="1200" i="1" kern="1200" noProof="0" dirty="0">
              <a:solidFill>
                <a:schemeClr val="tx1"/>
              </a:solidFill>
              <a:latin typeface="+mn-lt"/>
              <a:ea typeface="+mn-ea"/>
              <a:cs typeface="+mn-cs"/>
            </a:endParaRP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Når du registrerer din handicaptellende runde i GolfBox samme dag som du spilte ser du ditt nye handicap neste dag. Dette på grunn av en funksjon som heter ”Spilleforhold justering (PCC = </a:t>
            </a:r>
            <a:r>
              <a:rPr lang="en-GB" sz="1200" kern="1200" noProof="0" dirty="0">
                <a:solidFill>
                  <a:schemeClr val="tx1"/>
                </a:solidFill>
                <a:latin typeface="+mn-lt"/>
                <a:ea typeface="+mn-ea"/>
                <a:cs typeface="+mn-cs"/>
              </a:rPr>
              <a:t>Playing Conditions Calculation</a:t>
            </a:r>
            <a:r>
              <a:rPr lang="nb-NO" sz="1200" kern="1200" noProof="0" dirty="0">
                <a:solidFill>
                  <a:schemeClr val="tx1"/>
                </a:solidFill>
                <a:latin typeface="+mn-lt"/>
                <a:ea typeface="+mn-ea"/>
                <a:cs typeface="+mn-cs"/>
              </a:rPr>
              <a:t>)”, som GolfBox beregner hver dag ved midnatt. Da gjøres en beregning på samtlige spilte og registrerte runder på den banen den dagen. Vi kommer tilbake til PCC.</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Viktig at spiller registrerer scoren på spilledagen og at markøren også godkjenner scoren på spilledagen. Da blir scoren med i PCC beregningen.</a:t>
            </a: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Spiller du flere runder den samme dagen spiller du ut ifra det samme handicapet du hadde da dagen begynte</a:t>
            </a:r>
          </a:p>
          <a:p>
            <a:pPr marL="216000" marR="0" lvl="0"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nb-NO" sz="1200" kern="1200" noProof="0" dirty="0">
                <a:solidFill>
                  <a:schemeClr val="tx1"/>
                </a:solidFill>
                <a:latin typeface="+mn-lt"/>
                <a:ea typeface="+mn-ea"/>
                <a:cs typeface="+mn-cs"/>
              </a:rPr>
              <a:t>Hvis du f.eks. spiller en selskapsrunde på formiddagen og deretter en turneringsrunde på ettermiddagen spiller du ut ifra det samme handicapet i begge runder. Men turneringskomiteen kan endre ditt spillehandicap i turneringen om ettermiddagen basert på din prestasjon på formiddagen, dersom de mener at du bør spille med et annet spillehandicap i turneringen.</a:t>
            </a: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Hvis du registrerer resultatet dagen etter, eller markøren godkjenner scoren dagen etter, ser du ditt nye handicap straks.</a:t>
            </a:r>
          </a:p>
          <a:p>
            <a:pPr marL="0" lvl="0" indent="0" algn="l" defTabSz="914400" rtl="0" eaLnBrk="1" latinLnBrk="0" hangingPunct="1">
              <a:spcAft>
                <a:spcPts val="600"/>
              </a:spcAft>
              <a:buFont typeface="Arial" panose="020B0604020202020204" pitchFamily="34" charset="0"/>
              <a:buNone/>
            </a:pPr>
            <a:r>
              <a:rPr lang="nb-NO" sz="1200" kern="1200" noProof="0" dirty="0">
                <a:solidFill>
                  <a:schemeClr val="tx1"/>
                </a:solidFill>
                <a:latin typeface="+mn-lt"/>
                <a:ea typeface="+mn-ea"/>
                <a:cs typeface="+mn-cs"/>
              </a:rPr>
              <a:t>Det anbefales sterkt at du registrerer din score innen utgangen av den samme dagen du spilte runden og at markøren også godkjenner din score den samme dagen du spilte runden. Da vil din score være med på å påvirke en eventuell spilleforholdjustering den dagen.</a:t>
            </a:r>
          </a:p>
        </p:txBody>
      </p:sp>
      <p:sp>
        <p:nvSpPr>
          <p:cNvPr id="4" name="Plassholder for lysbildenummer 3"/>
          <p:cNvSpPr>
            <a:spLocks noGrp="1"/>
          </p:cNvSpPr>
          <p:nvPr>
            <p:ph type="sldNum" sz="quarter" idx="5"/>
          </p:nvPr>
        </p:nvSpPr>
        <p:spPr/>
        <p:txBody>
          <a:bodyPr/>
          <a:lstStyle/>
          <a:p>
            <a:fld id="{B15CCEEE-E9A9-443D-B33D-FBCFF440057A}" type="slidenum">
              <a:rPr lang="en-US" smtClean="0"/>
              <a:t>21</a:t>
            </a:fld>
            <a:endParaRPr lang="en-US" dirty="0"/>
          </a:p>
        </p:txBody>
      </p:sp>
    </p:spTree>
    <p:extLst>
      <p:ext uri="{BB962C8B-B14F-4D97-AF65-F5344CB8AC3E}">
        <p14:creationId xmlns:p14="http://schemas.microsoft.com/office/powerpoint/2010/main" val="637460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defTabSz="914400" rtl="0" eaLnBrk="1" latinLnBrk="0" hangingPunct="1">
              <a:spcAft>
                <a:spcPts val="600"/>
              </a:spcAft>
              <a:buFont typeface="Arial" panose="020B0604020202020204" pitchFamily="34" charset="0"/>
              <a:buNone/>
            </a:pPr>
            <a:r>
              <a:rPr lang="nb-NO" sz="1200" kern="1200" noProof="0" dirty="0">
                <a:solidFill>
                  <a:schemeClr val="tx1"/>
                </a:solidFill>
                <a:latin typeface="+mn-lt"/>
                <a:ea typeface="+mn-ea"/>
                <a:cs typeface="+mn-cs"/>
              </a:rPr>
              <a:t>Dette er et spørsmål vi tror mange vil stille inntil vi blir vant til hvordan handicapsystemet fungerer. </a:t>
            </a:r>
          </a:p>
          <a:p>
            <a:pPr marL="0" lvl="0" indent="0" algn="l" defTabSz="914400" rtl="0" eaLnBrk="1" latinLnBrk="0" hangingPunct="1">
              <a:spcAft>
                <a:spcPts val="600"/>
              </a:spcAft>
              <a:buFont typeface="Arial" panose="020B0604020202020204" pitchFamily="34" charset="0"/>
              <a:buNone/>
            </a:pPr>
            <a:r>
              <a:rPr lang="nb-NO" sz="1200" kern="1200" noProof="0" dirty="0">
                <a:solidFill>
                  <a:schemeClr val="tx1"/>
                </a:solidFill>
                <a:latin typeface="+mn-lt"/>
                <a:ea typeface="+mn-ea"/>
                <a:cs typeface="+mn-cs"/>
              </a:rPr>
              <a:t>Dette er noe som mange vil oppleve og som er helt annerledes fra tidligere system der du visste at en runde med mer enn 36 poeng automatisk medførte at handicap gikk ned.</a:t>
            </a:r>
          </a:p>
          <a:p>
            <a:pPr marL="0" lvl="0" indent="0" algn="l" defTabSz="914400" rtl="0" eaLnBrk="1" latinLnBrk="0" hangingPunct="1">
              <a:spcAft>
                <a:spcPts val="600"/>
              </a:spcAft>
              <a:buFont typeface="Arial" panose="020B0604020202020204" pitchFamily="34" charset="0"/>
              <a:buNone/>
            </a:pPr>
            <a:endParaRPr lang="nb-NO" sz="1200" i="1" kern="1200" noProof="0" dirty="0">
              <a:solidFill>
                <a:schemeClr val="tx1"/>
              </a:solidFill>
              <a:latin typeface="+mn-lt"/>
              <a:ea typeface="+mn-ea"/>
              <a:cs typeface="+mn-cs"/>
            </a:endParaRP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171450" lvl="0" indent="-171450" algn="l" defTabSz="914400" rtl="0" eaLnBrk="1" latinLnBrk="0" hangingPunct="1">
              <a:spcAft>
                <a:spcPts val="600"/>
              </a:spcAft>
              <a:buFont typeface="Arial" panose="020B0604020202020204" pitchFamily="34" charset="0"/>
              <a:buChar char="•"/>
            </a:pPr>
            <a:r>
              <a:rPr lang="nb-NO" sz="1200" b="1" kern="1200" noProof="0" dirty="0">
                <a:solidFill>
                  <a:schemeClr val="tx1"/>
                </a:solidFill>
                <a:latin typeface="+mn-lt"/>
                <a:ea typeface="+mn-ea"/>
                <a:cs typeface="+mn-cs"/>
              </a:rPr>
              <a:t>Årsaken</a:t>
            </a:r>
            <a:r>
              <a:rPr lang="nb-NO" sz="1200" b="0" kern="1200" noProof="0" dirty="0">
                <a:solidFill>
                  <a:schemeClr val="tx1"/>
                </a:solidFill>
                <a:latin typeface="+mn-lt"/>
                <a:ea typeface="+mn-ea"/>
                <a:cs typeface="+mn-cs"/>
              </a:rPr>
              <a:t> er at systemet er et gjennomsnitt system</a:t>
            </a:r>
            <a:r>
              <a:rPr lang="nb-NO" sz="1200" kern="1200" noProof="0" dirty="0">
                <a:solidFill>
                  <a:schemeClr val="tx1"/>
                </a:solidFill>
                <a:latin typeface="+mn-lt"/>
                <a:ea typeface="+mn-ea"/>
                <a:cs typeface="+mn-cs"/>
              </a:rPr>
              <a:t>. </a:t>
            </a: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171450" lvl="0" indent="-17145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Det handler derfor ikke bare om den runden du akkurat har registrert, men også </a:t>
            </a:r>
            <a:r>
              <a:rPr lang="nb-NO" sz="1200" b="1" i="0" kern="1200" noProof="0" dirty="0">
                <a:solidFill>
                  <a:schemeClr val="tx1"/>
                </a:solidFill>
                <a:latin typeface="+mn-lt"/>
                <a:ea typeface="+mn-ea"/>
                <a:cs typeface="+mn-cs"/>
              </a:rPr>
              <a:t>runden som gikk ut</a:t>
            </a:r>
            <a:r>
              <a:rPr lang="nb-NO" sz="1200" kern="1200" noProof="0" dirty="0">
                <a:solidFill>
                  <a:schemeClr val="tx1"/>
                </a:solidFill>
                <a:latin typeface="+mn-lt"/>
                <a:ea typeface="+mn-ea"/>
                <a:cs typeface="+mn-cs"/>
              </a:rPr>
              <a:t> av de 20 siste (som er runde 21). </a:t>
            </a: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171450" lvl="0" indent="-17145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Hvis den runden var enda bedre enn din nyeste blir gjennomsnittet av de åtte beste høyere, selv om du spilte bra.</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Ditt handicap er jo gjennomsnittet, så du kan dermed få et høyere handicap, selv om du spilte til et handicap som var lavere enn ditt handicap i den sist registrerte runden. </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Det handler om enkel matematikk – men er en ny måte å tenke på sammenlignet med tidligere system.</a:t>
            </a:r>
          </a:p>
          <a:p>
            <a:pPr marL="0" lvl="0" indent="0" algn="l" defTabSz="914400" rtl="0" eaLnBrk="1" latinLnBrk="0" hangingPunct="1">
              <a:spcAft>
                <a:spcPts val="600"/>
              </a:spcAft>
              <a:buFont typeface="Arial" panose="020B0604020202020204" pitchFamily="34" charset="0"/>
              <a:buNone/>
            </a:pPr>
            <a:r>
              <a:rPr lang="nb-NO" sz="1200" kern="1200" noProof="0" dirty="0">
                <a:solidFill>
                  <a:schemeClr val="tx1"/>
                </a:solidFill>
                <a:latin typeface="+mn-lt"/>
                <a:ea typeface="+mn-ea"/>
                <a:cs typeface="+mn-cs"/>
              </a:rPr>
              <a:t>Vi skal nå illustrere dette ved et eksempel.</a:t>
            </a:r>
            <a:endParaRPr lang="nb-NO" sz="1200" noProof="0"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22</a:t>
            </a:fld>
            <a:endParaRPr lang="en-US" dirty="0"/>
          </a:p>
        </p:txBody>
      </p:sp>
    </p:spTree>
    <p:extLst>
      <p:ext uri="{BB962C8B-B14F-4D97-AF65-F5344CB8AC3E}">
        <p14:creationId xmlns:p14="http://schemas.microsoft.com/office/powerpoint/2010/main" val="4042181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a:t>Her er et eksempel:</a:t>
            </a:r>
          </a:p>
          <a:p>
            <a:r>
              <a:rPr lang="nb-NO" i="1" noProof="0" dirty="0"/>
              <a:t>Klikk</a:t>
            </a:r>
          </a:p>
          <a:p>
            <a:pPr marL="285750" indent="-285750">
              <a:buFont typeface="Arial" panose="020B0604020202020204" pitchFamily="34" charset="0"/>
              <a:buChar char="•"/>
            </a:pPr>
            <a:r>
              <a:rPr lang="nb-NO" noProof="0" dirty="0"/>
              <a:t>Dette er spillerens 20 siste runder, de 8 beste er markert og gjennomsnittet gir handicap 21,0.</a:t>
            </a:r>
          </a:p>
          <a:p>
            <a:pPr marL="0" indent="0">
              <a:buFont typeface="Arial" panose="020B0604020202020204" pitchFamily="34" charset="0"/>
              <a:buNone/>
            </a:pPr>
            <a:r>
              <a:rPr lang="nb-NO" i="1" noProof="0" dirty="0"/>
              <a:t>Klikk</a:t>
            </a:r>
          </a:p>
          <a:p>
            <a:pPr marL="285750" indent="-285750">
              <a:buFont typeface="Arial" panose="020B0604020202020204" pitchFamily="34" charset="0"/>
              <a:buChar char="•"/>
            </a:pPr>
            <a:r>
              <a:rPr lang="nb-NO" noProof="0" dirty="0"/>
              <a:t>Spilleren registrerer en ny runde hvor handicap spilt til er 19,3, altså 1,7 slag bedre enn handicapet.</a:t>
            </a:r>
          </a:p>
          <a:p>
            <a:pPr marL="0" indent="0">
              <a:buFont typeface="Arial" panose="020B0604020202020204" pitchFamily="34" charset="0"/>
              <a:buNone/>
            </a:pPr>
            <a:r>
              <a:rPr lang="nb-NO" i="1" noProof="0" dirty="0"/>
              <a:t>Klikk</a:t>
            </a:r>
          </a:p>
          <a:p>
            <a:pPr marL="285750" indent="-285750">
              <a:buFont typeface="Arial" panose="020B0604020202020204" pitchFamily="34" charset="0"/>
              <a:buChar char="•"/>
            </a:pPr>
            <a:r>
              <a:rPr lang="nb-NO" noProof="0" dirty="0"/>
              <a:t>Den eldste runden som går ut var på 17,1 – altså bedre enn den nyeste. </a:t>
            </a:r>
          </a:p>
          <a:p>
            <a:pPr marL="0" indent="0">
              <a:buFont typeface="Arial" panose="020B0604020202020204" pitchFamily="34" charset="0"/>
              <a:buNone/>
            </a:pPr>
            <a:r>
              <a:rPr lang="nb-NO" i="1" noProof="0" dirty="0"/>
              <a:t>Klikk</a:t>
            </a:r>
          </a:p>
          <a:p>
            <a:pPr marL="285750" indent="-285750">
              <a:buFont typeface="Arial" panose="020B0604020202020204" pitchFamily="34" charset="0"/>
              <a:buChar char="•"/>
            </a:pPr>
            <a:r>
              <a:rPr lang="nb-NO" noProof="0" dirty="0"/>
              <a:t>Deretter beregnes gjennomsnittet av de 8 beste av de siste 20 rundene og nytt handicap er 21,3. </a:t>
            </a:r>
          </a:p>
          <a:p>
            <a:pPr marL="285750" indent="-285750">
              <a:buFont typeface="Arial" panose="020B0604020202020204" pitchFamily="34" charset="0"/>
              <a:buChar char="•"/>
            </a:pPr>
            <a:endParaRPr lang="nb-NO" noProof="0" dirty="0"/>
          </a:p>
          <a:p>
            <a:pPr marL="0" indent="0">
              <a:buFont typeface="Arial" panose="020B0604020202020204" pitchFamily="34" charset="0"/>
              <a:buNone/>
            </a:pPr>
            <a:endParaRPr lang="nb-NO" i="1" noProof="0" dirty="0"/>
          </a:p>
          <a:p>
            <a:pPr marL="285750" indent="-285750">
              <a:buFont typeface="Arial" panose="020B0604020202020204" pitchFamily="34" charset="0"/>
              <a:buChar char="•"/>
            </a:pPr>
            <a:endParaRPr lang="nb-NO" dirty="0"/>
          </a:p>
          <a:p>
            <a:pPr marL="0" indent="0">
              <a:buFont typeface="Arial" panose="020B0604020202020204" pitchFamily="34" charset="0"/>
              <a:buNone/>
            </a:pPr>
            <a:endParaRPr lang="nb-NO"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23</a:t>
            </a:fld>
            <a:endParaRPr lang="en-US" dirty="0"/>
          </a:p>
        </p:txBody>
      </p:sp>
    </p:spTree>
    <p:extLst>
      <p:ext uri="{BB962C8B-B14F-4D97-AF65-F5344CB8AC3E}">
        <p14:creationId xmlns:p14="http://schemas.microsoft.com/office/powerpoint/2010/main" val="2733323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skal vi se på noen viktige definisjoner i WHS.</a:t>
            </a:r>
          </a:p>
        </p:txBody>
      </p:sp>
      <p:sp>
        <p:nvSpPr>
          <p:cNvPr id="4" name="Plassholder for lysbildenummer 3"/>
          <p:cNvSpPr>
            <a:spLocks noGrp="1"/>
          </p:cNvSpPr>
          <p:nvPr>
            <p:ph type="sldNum" sz="quarter" idx="5"/>
          </p:nvPr>
        </p:nvSpPr>
        <p:spPr/>
        <p:txBody>
          <a:bodyPr/>
          <a:lstStyle/>
          <a:p>
            <a:fld id="{B15CCEEE-E9A9-443D-B33D-FBCFF440057A}" type="slidenum">
              <a:rPr lang="en-US" smtClean="0"/>
              <a:t>24</a:t>
            </a:fld>
            <a:endParaRPr lang="en-US" dirty="0"/>
          </a:p>
        </p:txBody>
      </p:sp>
    </p:spTree>
    <p:extLst>
      <p:ext uri="{BB962C8B-B14F-4D97-AF65-F5344CB8AC3E}">
        <p14:creationId xmlns:p14="http://schemas.microsoft.com/office/powerpoint/2010/main" val="3217186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spcAft>
                <a:spcPts val="600"/>
              </a:spcAft>
              <a:buFont typeface="Arial" panose="020B0604020202020204" pitchFamily="34" charset="0"/>
              <a:buNone/>
            </a:pPr>
            <a:r>
              <a:rPr lang="nb-NO" sz="1200" i="0" kern="1200" noProof="0" dirty="0">
                <a:solidFill>
                  <a:schemeClr val="tx1"/>
                </a:solidFill>
                <a:latin typeface="+mn-lt"/>
                <a:ea typeface="+mn-ea"/>
                <a:cs typeface="+mn-cs"/>
              </a:rPr>
              <a:t>Begrepet vi bruker for handicap er som før, altså handicap. </a:t>
            </a:r>
          </a:p>
          <a:p>
            <a:pPr marL="0" lvl="0" indent="0">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endParaRPr lang="nb-NO" sz="1200" kern="1200" noProof="0" dirty="0">
              <a:solidFill>
                <a:schemeClr val="tx1"/>
              </a:solidFill>
              <a:latin typeface="+mn-lt"/>
              <a:ea typeface="+mn-ea"/>
              <a:cs typeface="+mn-cs"/>
            </a:endParaRPr>
          </a:p>
          <a:p>
            <a:pPr marL="216000" indent="-216000">
              <a:spcAft>
                <a:spcPts val="600"/>
              </a:spcAft>
              <a:buFont typeface="Arial" panose="020B0604020202020204" pitchFamily="34" charset="0"/>
              <a:buChar char="•"/>
            </a:pPr>
            <a:r>
              <a:rPr lang="nb-NO" sz="1200" kern="1200" noProof="0" dirty="0">
                <a:solidFill>
                  <a:schemeClr val="tx1"/>
                </a:solidFill>
                <a:latin typeface="+mn-lt"/>
                <a:ea typeface="+mn-ea"/>
                <a:cs typeface="+mn-cs"/>
              </a:rPr>
              <a:t>Handicap er et tall med én desimal, akkurat som før.</a:t>
            </a:r>
          </a:p>
          <a:p>
            <a:pPr marL="0" indent="0">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216000" indent="-216000">
              <a:spcAft>
                <a:spcPts val="600"/>
              </a:spcAft>
              <a:buFont typeface="Arial" panose="020B0604020202020204" pitchFamily="34" charset="0"/>
              <a:buChar char="•"/>
            </a:pPr>
            <a:r>
              <a:rPr lang="nb-NO" sz="1200" kern="1200" noProof="0" dirty="0">
                <a:solidFill>
                  <a:schemeClr val="tx1"/>
                </a:solidFill>
                <a:latin typeface="+mn-lt"/>
                <a:ea typeface="+mn-ea"/>
                <a:cs typeface="+mn-cs"/>
              </a:rPr>
              <a:t>Fra pluss-handicap og 54,0. Merk at det nå er én desimal i handicap også over 36,0. Dette er nytt.</a:t>
            </a:r>
          </a:p>
          <a:p>
            <a:pPr marL="216000" lvl="0" indent="-216000">
              <a:spcAft>
                <a:spcPts val="600"/>
              </a:spcAft>
              <a:buFont typeface="Arial" panose="020B0604020202020204" pitchFamily="34" charset="0"/>
              <a:buChar char="•"/>
            </a:pPr>
            <a:r>
              <a:rPr lang="nb-NO" sz="1200" kern="1200" noProof="0" dirty="0">
                <a:solidFill>
                  <a:schemeClr val="tx1"/>
                </a:solidFill>
                <a:latin typeface="+mn-lt"/>
                <a:ea typeface="+mn-ea"/>
                <a:cs typeface="+mn-cs"/>
              </a:rPr>
              <a:t>Det er gjennomsnittet av de åtte beste handicap spilt til av dine 20 siste registrerte runder. Her er det selve gjennomsnitt-systemet som er nytt. Handicap med én desimal har vi hatt tidligere.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200" i="1" kern="1200" noProof="0" dirty="0">
                <a:solidFill>
                  <a:schemeClr val="tx1"/>
                </a:solidFill>
                <a:latin typeface="+mn-lt"/>
                <a:ea typeface="+mn-ea"/>
                <a:cs typeface="+mn-cs"/>
              </a:rPr>
              <a:t>Klikk</a:t>
            </a:r>
          </a:p>
          <a:p>
            <a:pPr marL="216000" lvl="0" indent="-216000">
              <a:spcAft>
                <a:spcPts val="600"/>
              </a:spcAft>
              <a:buFont typeface="Arial" panose="020B0604020202020204" pitchFamily="34" charset="0"/>
              <a:buChar char="•"/>
            </a:pPr>
            <a:r>
              <a:rPr lang="nb-NO" sz="1200" kern="1200" noProof="0" dirty="0">
                <a:solidFill>
                  <a:schemeClr val="tx1"/>
                </a:solidFill>
                <a:latin typeface="+mn-lt"/>
                <a:ea typeface="+mn-ea"/>
                <a:cs typeface="+mn-cs"/>
              </a:rPr>
              <a:t>Du finner alltid ditt aktuelle handicap i GolfBox.</a:t>
            </a:r>
          </a:p>
          <a:p>
            <a:endParaRPr lang="sv-SE" sz="1200"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25</a:t>
            </a:fld>
            <a:endParaRPr lang="en-US" dirty="0"/>
          </a:p>
        </p:txBody>
      </p:sp>
    </p:spTree>
    <p:extLst>
      <p:ext uri="{BB962C8B-B14F-4D97-AF65-F5344CB8AC3E}">
        <p14:creationId xmlns:p14="http://schemas.microsoft.com/office/powerpoint/2010/main" val="3793898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endParaRPr lang="nb-NO" sz="1200" kern="1200" noProof="0" dirty="0">
              <a:solidFill>
                <a:schemeClr val="tx1"/>
              </a:solidFill>
              <a:latin typeface="+mn-lt"/>
              <a:ea typeface="+mn-ea"/>
              <a:cs typeface="+mn-cs"/>
            </a:endParaRP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Spillehandicap er det antallet slag du får på en viss golfbane fra et visst utslagssted. Spillehandicap er alltid et heltall.</a:t>
            </a:r>
          </a:p>
          <a:p>
            <a:pPr mar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endParaRPr lang="nb-NO" sz="1200" kern="1200" noProof="0" dirty="0">
              <a:solidFill>
                <a:schemeClr val="tx1"/>
              </a:solidFill>
              <a:latin typeface="+mn-lt"/>
              <a:ea typeface="+mn-ea"/>
              <a:cs typeface="+mn-cs"/>
            </a:endParaRPr>
          </a:p>
          <a:p>
            <a:pPr marL="21600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Ut ifra ditt handicap finner du ditt spillehandicap for runden gjennom å se på slopetabellen, akkurat som før.</a:t>
            </a:r>
          </a:p>
          <a:p>
            <a:pPr marL="21600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Slopetabellene er som de har vært før, men skal nå gå opp til 54,0.</a:t>
            </a:r>
          </a:p>
          <a:p>
            <a:pPr marL="21600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Ditt spillehandicap er beregnet ut ifra ditt handicap, baneverdi og slopeverdi for det valgte utslagsstedet.</a:t>
            </a:r>
          </a:p>
          <a:p>
            <a:pPr mar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171450" indent="-17145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Det kommer nye slopetabeller hvor du kan lese av spillehandicap helt opp til handicap 54,0.</a:t>
            </a:r>
          </a:p>
        </p:txBody>
      </p:sp>
      <p:sp>
        <p:nvSpPr>
          <p:cNvPr id="4" name="Plassholder for lysbildenummer 3"/>
          <p:cNvSpPr>
            <a:spLocks noGrp="1"/>
          </p:cNvSpPr>
          <p:nvPr>
            <p:ph type="sldNum" sz="quarter" idx="5"/>
          </p:nvPr>
        </p:nvSpPr>
        <p:spPr/>
        <p:txBody>
          <a:bodyPr/>
          <a:lstStyle/>
          <a:p>
            <a:fld id="{B15CCEEE-E9A9-443D-B33D-FBCFF440057A}" type="slidenum">
              <a:rPr lang="en-US" smtClean="0"/>
              <a:t>26</a:t>
            </a:fld>
            <a:endParaRPr lang="en-US" dirty="0"/>
          </a:p>
        </p:txBody>
      </p:sp>
    </p:spTree>
    <p:extLst>
      <p:ext uri="{BB962C8B-B14F-4D97-AF65-F5344CB8AC3E}">
        <p14:creationId xmlns:p14="http://schemas.microsoft.com/office/powerpoint/2010/main" val="757168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spcAft>
                <a:spcPts val="600"/>
              </a:spcAft>
              <a:buFont typeface="Arial" panose="020B0604020202020204" pitchFamily="34" charset="0"/>
              <a:buNone/>
            </a:pPr>
            <a:r>
              <a:rPr lang="nb-NO" sz="1200" b="1" kern="1200" noProof="0" dirty="0">
                <a:solidFill>
                  <a:schemeClr val="tx1"/>
                </a:solidFill>
                <a:latin typeface="+mn-lt"/>
                <a:ea typeface="+mn-ea"/>
                <a:cs typeface="+mn-cs"/>
              </a:rPr>
              <a:t>Netto par kjenner vi kanskje til? Ikke noe nytt her.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200" i="0" kern="1200" noProof="0" dirty="0">
                <a:solidFill>
                  <a:schemeClr val="tx1"/>
                </a:solidFill>
                <a:latin typeface="+mn-lt"/>
                <a:ea typeface="+mn-ea"/>
                <a:cs typeface="+mn-cs"/>
              </a:rPr>
              <a:t>Det er ”min par” på hullet. Altså hva det er forventet at jeg skal score på dette hullet ut ifra min spillestyrke, altså mitt handicap.</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200" i="1" kern="1200" noProof="0" dirty="0">
                <a:solidFill>
                  <a:schemeClr val="tx1"/>
                </a:solidFill>
                <a:latin typeface="+mn-lt"/>
                <a:ea typeface="+mn-ea"/>
                <a:cs typeface="+mn-cs"/>
              </a:rPr>
              <a:t>Klikk</a:t>
            </a:r>
            <a:endParaRPr lang="nb-NO" sz="1200" b="1" kern="1200" noProof="0" dirty="0">
              <a:solidFill>
                <a:schemeClr val="tx1"/>
              </a:solidFill>
              <a:latin typeface="+mn-lt"/>
              <a:ea typeface="+mn-ea"/>
              <a:cs typeface="+mn-cs"/>
            </a:endParaRPr>
          </a:p>
          <a:p>
            <a:pPr marL="216000" lvl="0" indent="-216000">
              <a:spcAft>
                <a:spcPts val="600"/>
              </a:spcAft>
              <a:buFont typeface="Arial" panose="020B0604020202020204" pitchFamily="34" charset="0"/>
              <a:buChar char="•"/>
            </a:pPr>
            <a:r>
              <a:rPr lang="nb-NO" sz="1200" kern="1200" noProof="0" dirty="0">
                <a:solidFill>
                  <a:schemeClr val="tx1"/>
                </a:solidFill>
                <a:latin typeface="+mn-lt"/>
                <a:ea typeface="+mn-ea"/>
                <a:cs typeface="+mn-cs"/>
              </a:rPr>
              <a:t>Hullets par pluss eventuelle handicapslag på det hullet. Handicapslag er spillehandicapet fordelt utover alle hullene ut ifra hullenes indeks.</a:t>
            </a:r>
          </a:p>
          <a:p>
            <a:pPr marL="0" lvl="0" indent="0">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216000" lvl="0" indent="-216000">
              <a:spcAft>
                <a:spcPts val="600"/>
              </a:spcAft>
              <a:buFont typeface="Arial" panose="020B0604020202020204" pitchFamily="34" charset="0"/>
              <a:buChar char="•"/>
            </a:pPr>
            <a:r>
              <a:rPr lang="nb-NO" sz="1200" kern="1200" noProof="0" dirty="0">
                <a:solidFill>
                  <a:schemeClr val="tx1"/>
                </a:solidFill>
                <a:latin typeface="+mn-lt"/>
                <a:ea typeface="+mn-ea"/>
                <a:cs typeface="+mn-cs"/>
              </a:rPr>
              <a:t>Den samme scoren som gir to poeng i Stableford.</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200" i="1" kern="1200" noProof="0" dirty="0">
                <a:solidFill>
                  <a:schemeClr val="tx1"/>
                </a:solidFill>
                <a:latin typeface="+mn-lt"/>
                <a:ea typeface="+mn-ea"/>
                <a:cs typeface="+mn-cs"/>
              </a:rPr>
              <a:t>Klikk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200" b="1" kern="1200" noProof="0" dirty="0">
                <a:solidFill>
                  <a:schemeClr val="tx1"/>
                </a:solidFill>
                <a:latin typeface="+mn-lt"/>
                <a:ea typeface="+mn-ea"/>
                <a:cs typeface="+mn-cs"/>
              </a:rPr>
              <a:t>Eksempel</a:t>
            </a:r>
            <a:r>
              <a:rPr lang="nb-NO" sz="1200" kern="1200" noProof="0" dirty="0">
                <a:solidFill>
                  <a:schemeClr val="tx1"/>
                </a:solidFill>
                <a:latin typeface="+mn-lt"/>
                <a:ea typeface="+mn-ea"/>
                <a:cs typeface="+mn-cs"/>
              </a:rPr>
              <a:t>: Ditt spillehandicap gir deg to handicapslag på et par 4 hull.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200" i="1" kern="1200" noProof="0" dirty="0">
                <a:solidFill>
                  <a:schemeClr val="tx1"/>
                </a:solidFill>
                <a:latin typeface="+mn-lt"/>
                <a:ea typeface="+mn-ea"/>
                <a:cs typeface="+mn-cs"/>
              </a:rPr>
              <a:t>Klikk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200" kern="1200" noProof="0" dirty="0">
                <a:solidFill>
                  <a:schemeClr val="tx1"/>
                </a:solidFill>
                <a:latin typeface="+mn-lt"/>
                <a:ea typeface="+mn-ea"/>
                <a:cs typeface="+mn-cs"/>
              </a:rPr>
              <a:t>Netto par er 6.</a:t>
            </a:r>
          </a:p>
        </p:txBody>
      </p:sp>
      <p:sp>
        <p:nvSpPr>
          <p:cNvPr id="4" name="Plassholder for lysbildenummer 3"/>
          <p:cNvSpPr>
            <a:spLocks noGrp="1"/>
          </p:cNvSpPr>
          <p:nvPr>
            <p:ph type="sldNum" sz="quarter" idx="5"/>
          </p:nvPr>
        </p:nvSpPr>
        <p:spPr/>
        <p:txBody>
          <a:bodyPr/>
          <a:lstStyle/>
          <a:p>
            <a:fld id="{B15CCEEE-E9A9-443D-B33D-FBCFF440057A}" type="slidenum">
              <a:rPr lang="en-US" smtClean="0"/>
              <a:t>27</a:t>
            </a:fld>
            <a:endParaRPr lang="en-US" dirty="0"/>
          </a:p>
        </p:txBody>
      </p:sp>
    </p:spTree>
    <p:extLst>
      <p:ext uri="{BB962C8B-B14F-4D97-AF65-F5344CB8AC3E}">
        <p14:creationId xmlns:p14="http://schemas.microsoft.com/office/powerpoint/2010/main" val="725521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defTabSz="914400" rtl="0" eaLnBrk="1" latinLnBrk="0" hangingPunct="1">
              <a:spcAft>
                <a:spcPts val="600"/>
              </a:spcAft>
              <a:buFont typeface="Arial" panose="020B0604020202020204" pitchFamily="34" charset="0"/>
              <a:buNone/>
            </a:pPr>
            <a:r>
              <a:rPr lang="nb-NO" sz="1200" b="1" i="0" kern="1200" noProof="0" dirty="0">
                <a:solidFill>
                  <a:schemeClr val="tx1"/>
                </a:solidFill>
                <a:latin typeface="+mn-lt"/>
                <a:ea typeface="+mn-ea"/>
                <a:cs typeface="+mn-cs"/>
              </a:rPr>
              <a:t>Et annet begrep vi kjenner til, netto dobbel bogey. Det er...</a:t>
            </a: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endParaRPr lang="nb-NO" sz="1200" b="1" i="0" kern="1200" noProof="0" dirty="0">
              <a:solidFill>
                <a:schemeClr val="tx1"/>
              </a:solidFill>
              <a:latin typeface="+mn-lt"/>
              <a:ea typeface="+mn-ea"/>
              <a:cs typeface="+mn-cs"/>
            </a:endParaRP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Hullets par pluss 2 slag, pluss eventuelle handicapslag på det hullet.</a:t>
            </a: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Samme som null poeng i Stableford.</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200" i="1" kern="1200" noProof="0" dirty="0">
                <a:solidFill>
                  <a:schemeClr val="tx1"/>
                </a:solidFill>
                <a:latin typeface="+mn-lt"/>
                <a:ea typeface="+mn-ea"/>
                <a:cs typeface="+mn-cs"/>
              </a:rPr>
              <a:t>Klikk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200" b="1" kern="1200" noProof="0" dirty="0">
                <a:solidFill>
                  <a:schemeClr val="tx1"/>
                </a:solidFill>
                <a:latin typeface="+mn-lt"/>
                <a:ea typeface="+mn-ea"/>
                <a:cs typeface="+mn-cs"/>
              </a:rPr>
              <a:t>Eksempel</a:t>
            </a:r>
            <a:r>
              <a:rPr lang="nb-NO" sz="1200" kern="1200" noProof="0" dirty="0">
                <a:solidFill>
                  <a:schemeClr val="tx1"/>
                </a:solidFill>
                <a:latin typeface="+mn-lt"/>
                <a:ea typeface="+mn-ea"/>
                <a:cs typeface="+mn-cs"/>
              </a:rPr>
              <a:t>: Dit spillehandicap gir deg to handicapslag på et par 4 hull.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200" i="1" kern="1200" noProof="0" dirty="0">
                <a:solidFill>
                  <a:schemeClr val="tx1"/>
                </a:solidFill>
                <a:latin typeface="+mn-lt"/>
                <a:ea typeface="+mn-ea"/>
                <a:cs typeface="+mn-cs"/>
              </a:rPr>
              <a:t>Klikk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200" kern="1200" noProof="0" dirty="0">
                <a:solidFill>
                  <a:schemeClr val="tx1"/>
                </a:solidFill>
                <a:latin typeface="+mn-lt"/>
                <a:ea typeface="+mn-ea"/>
                <a:cs typeface="+mn-cs"/>
              </a:rPr>
              <a:t>Netto dobbel bogey er 8 (4+2+2).</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200" i="1" kern="1200" noProof="0" dirty="0">
                <a:solidFill>
                  <a:schemeClr val="tx1"/>
                </a:solidFill>
                <a:latin typeface="+mn-lt"/>
                <a:ea typeface="+mn-ea"/>
                <a:cs typeface="+mn-cs"/>
              </a:rPr>
              <a:t>Klikk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200" i="0" kern="1200" noProof="0" dirty="0">
                <a:solidFill>
                  <a:schemeClr val="tx1"/>
                </a:solidFill>
                <a:latin typeface="+mn-lt"/>
                <a:ea typeface="+mn-ea"/>
                <a:cs typeface="+mn-cs"/>
              </a:rPr>
              <a:t>For å spare tid – plukk opp ballen hvis du ikke har hullet ut på en netto dobbel bogey, dersom spillformen tillater det, f.eks. i Maksimum score eller Stableford.</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nb-NO" sz="1200" i="0" kern="120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200" i="0" kern="1200" noProof="0" dirty="0">
                <a:solidFill>
                  <a:schemeClr val="tx1"/>
                </a:solidFill>
                <a:latin typeface="+mn-lt"/>
                <a:ea typeface="+mn-ea"/>
                <a:cs typeface="+mn-cs"/>
              </a:rPr>
              <a:t>Netto dobbel bogey er den høyeste hullscoren i forbindelse med beregningen av handicap spilt til. Det kommer et eksempel på hvordan dette fungerer i praksis.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sv-SE" sz="1200"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28</a:t>
            </a:fld>
            <a:endParaRPr lang="en-US" dirty="0"/>
          </a:p>
        </p:txBody>
      </p:sp>
    </p:spTree>
    <p:extLst>
      <p:ext uri="{BB962C8B-B14F-4D97-AF65-F5344CB8AC3E}">
        <p14:creationId xmlns:p14="http://schemas.microsoft.com/office/powerpoint/2010/main" val="1315960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spcAft>
                <a:spcPts val="600"/>
              </a:spcAft>
              <a:buFont typeface="Arial" panose="020B0604020202020204" pitchFamily="34" charset="0"/>
              <a:buNone/>
            </a:pPr>
            <a:r>
              <a:rPr lang="nb-NO" sz="1200" kern="1200" noProof="0" dirty="0">
                <a:solidFill>
                  <a:schemeClr val="tx1"/>
                </a:solidFill>
                <a:latin typeface="+mn-lt"/>
                <a:ea typeface="+mn-ea"/>
                <a:cs typeface="+mn-cs"/>
              </a:rPr>
              <a:t>Dette er et nytt begrep som vi kommer til å bli vant til. – Justert bruttoscore!</a:t>
            </a:r>
          </a:p>
          <a:p>
            <a:pPr marL="0" lvl="0" indent="0">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endParaRPr lang="nb-NO" sz="1200" kern="1200" noProof="0" dirty="0">
              <a:solidFill>
                <a:schemeClr val="tx1"/>
              </a:solidFill>
              <a:latin typeface="+mn-lt"/>
              <a:ea typeface="+mn-ea"/>
              <a:cs typeface="+mn-cs"/>
            </a:endParaRPr>
          </a:p>
          <a:p>
            <a:pPr marL="171450" lvl="0" indent="-171450">
              <a:spcAft>
                <a:spcPts val="600"/>
              </a:spcAft>
              <a:buFont typeface="Arial" panose="020B0604020202020204" pitchFamily="34" charset="0"/>
              <a:buChar char="•"/>
            </a:pPr>
            <a:r>
              <a:rPr lang="nb-NO" sz="1200" kern="1200" noProof="0" dirty="0">
                <a:solidFill>
                  <a:schemeClr val="tx1"/>
                </a:solidFill>
                <a:latin typeface="+mn-lt"/>
                <a:ea typeface="+mn-ea"/>
                <a:cs typeface="+mn-cs"/>
              </a:rPr>
              <a:t>Det er din totale justerte bruttoscore over 18 hull. </a:t>
            </a:r>
          </a:p>
          <a:p>
            <a:pPr marL="171450" lvl="0" indent="-171450">
              <a:spcAft>
                <a:spcPts val="600"/>
              </a:spcAft>
              <a:buFont typeface="Arial" panose="020B0604020202020204" pitchFamily="34" charset="0"/>
              <a:buChar char="•"/>
            </a:pPr>
            <a:r>
              <a:rPr lang="nb-NO" sz="1200" kern="1200" noProof="0" dirty="0">
                <a:solidFill>
                  <a:schemeClr val="tx1"/>
                </a:solidFill>
                <a:latin typeface="+mn-lt"/>
                <a:ea typeface="+mn-ea"/>
                <a:cs typeface="+mn-cs"/>
              </a:rPr>
              <a:t>Når handicap spilt til skal beregnes er netto dobbel bogey den høyeste hullscoren som regnes på et hull. En netto dobbel bogey tilsvarer det vi er vant til å kalle en stryk eller null poeng på et hull.</a:t>
            </a:r>
          </a:p>
          <a:p>
            <a:pPr marL="0" lvl="0" indent="0">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171450" lvl="0" indent="-171450">
              <a:spcAft>
                <a:spcPts val="600"/>
              </a:spcAft>
              <a:buFont typeface="Arial" panose="020B0604020202020204" pitchFamily="34" charset="0"/>
              <a:buChar char="•"/>
            </a:pPr>
            <a:r>
              <a:rPr lang="nb-NO" sz="1200" kern="1200" noProof="0" dirty="0">
                <a:solidFill>
                  <a:schemeClr val="tx1"/>
                </a:solidFill>
                <a:latin typeface="+mn-lt"/>
                <a:ea typeface="+mn-ea"/>
                <a:cs typeface="+mn-cs"/>
              </a:rPr>
              <a:t>Blir beregnet i systemet når du registrerer runden i GolfBox. Du skriver inn din faktiske brutto score når du registrerer din score hull-for-hull. Du ser deretter hva den blir i GolfBox.</a:t>
            </a:r>
          </a:p>
          <a:p>
            <a:pPr marL="0" lvl="0" indent="0">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0" lvl="0" indent="0">
              <a:spcAft>
                <a:spcPts val="600"/>
              </a:spcAft>
              <a:buFont typeface="Arial" panose="020B0604020202020204" pitchFamily="34" charset="0"/>
              <a:buNone/>
            </a:pPr>
            <a:r>
              <a:rPr lang="nb-NO" sz="1200" kern="1200" noProof="0" dirty="0">
                <a:solidFill>
                  <a:schemeClr val="tx1"/>
                </a:solidFill>
                <a:latin typeface="+mn-lt"/>
                <a:ea typeface="+mn-ea"/>
                <a:cs typeface="+mn-cs"/>
              </a:rPr>
              <a:t>Hvorfor kalles den justert? Jo, fordi det kan være ett eller flere hull på runden der du har hatt flere slag enn netto dobbel bogey, eller hull hvor du har plukket opp ballen. </a:t>
            </a:r>
          </a:p>
        </p:txBody>
      </p:sp>
      <p:sp>
        <p:nvSpPr>
          <p:cNvPr id="4" name="Plassholder for lysbildenummer 3"/>
          <p:cNvSpPr>
            <a:spLocks noGrp="1"/>
          </p:cNvSpPr>
          <p:nvPr>
            <p:ph type="sldNum" sz="quarter" idx="5"/>
          </p:nvPr>
        </p:nvSpPr>
        <p:spPr/>
        <p:txBody>
          <a:bodyPr/>
          <a:lstStyle/>
          <a:p>
            <a:fld id="{B15CCEEE-E9A9-443D-B33D-FBCFF440057A}" type="slidenum">
              <a:rPr lang="en-US" smtClean="0"/>
              <a:t>29</a:t>
            </a:fld>
            <a:endParaRPr lang="en-US" dirty="0"/>
          </a:p>
        </p:txBody>
      </p:sp>
    </p:spTree>
    <p:extLst>
      <p:ext uri="{BB962C8B-B14F-4D97-AF65-F5344CB8AC3E}">
        <p14:creationId xmlns:p14="http://schemas.microsoft.com/office/powerpoint/2010/main" val="1492467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a:t>Akkurat som før er det i GolfBox vi registrerer score og det er GolfBox som beregner handicap.</a:t>
            </a:r>
          </a:p>
          <a:p>
            <a:r>
              <a:rPr lang="nb-NO" noProof="0" dirty="0"/>
              <a:t>Og som tidligere nevnt skal alle handicaptellende scorer registreres. Når alle scorer registreres (uavhengig av resultat) blir handicap mye riktigere og det blir mye mer rettferdig overfor de vi spiller mot.</a:t>
            </a:r>
          </a:p>
        </p:txBody>
      </p:sp>
      <p:sp>
        <p:nvSpPr>
          <p:cNvPr id="4" name="Plassholder for lysbildenummer 3"/>
          <p:cNvSpPr>
            <a:spLocks noGrp="1"/>
          </p:cNvSpPr>
          <p:nvPr>
            <p:ph type="sldNum" sz="quarter" idx="5"/>
          </p:nvPr>
        </p:nvSpPr>
        <p:spPr/>
        <p:txBody>
          <a:bodyPr/>
          <a:lstStyle/>
          <a:p>
            <a:fld id="{B15CCEEE-E9A9-443D-B33D-FBCFF440057A}" type="slidenum">
              <a:rPr lang="en-US" smtClean="0"/>
              <a:t>30</a:t>
            </a:fld>
            <a:endParaRPr lang="en-US" dirty="0"/>
          </a:p>
        </p:txBody>
      </p:sp>
    </p:spTree>
    <p:extLst>
      <p:ext uri="{BB962C8B-B14F-4D97-AF65-F5344CB8AC3E}">
        <p14:creationId xmlns:p14="http://schemas.microsoft.com/office/powerpoint/2010/main" val="52929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I mange år har det vært de samme spillereglene (golfreglene) i hele verden. Det er også de samme reglene for utstyr og amatørstatus over hele verden.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i="1" noProof="0" dirty="0"/>
              <a:t>Klikk</a:t>
            </a:r>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Nå er det også tid for de samme handicapreglene i hele verden. I Norge er overgangen til WHS 1. mars 2020.</a:t>
            </a:r>
          </a:p>
        </p:txBody>
      </p:sp>
      <p:sp>
        <p:nvSpPr>
          <p:cNvPr id="4" name="Plassholder for lysbildenummer 3"/>
          <p:cNvSpPr>
            <a:spLocks noGrp="1"/>
          </p:cNvSpPr>
          <p:nvPr>
            <p:ph type="sldNum" sz="quarter" idx="5"/>
          </p:nvPr>
        </p:nvSpPr>
        <p:spPr/>
        <p:txBody>
          <a:bodyPr/>
          <a:lstStyle/>
          <a:p>
            <a:fld id="{B15CCEEE-E9A9-443D-B33D-FBCFF440057A}" type="slidenum">
              <a:rPr lang="en-US" smtClean="0"/>
              <a:t>3</a:t>
            </a:fld>
            <a:endParaRPr lang="en-US" dirty="0"/>
          </a:p>
        </p:txBody>
      </p:sp>
    </p:spTree>
    <p:extLst>
      <p:ext uri="{BB962C8B-B14F-4D97-AF65-F5344CB8AC3E}">
        <p14:creationId xmlns:p14="http://schemas.microsoft.com/office/powerpoint/2010/main" val="2006261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a:t>Det er to måter å registrere en score i GolfBox. </a:t>
            </a:r>
          </a:p>
          <a:p>
            <a:r>
              <a:rPr lang="nb-NO" i="1" noProof="0" dirty="0"/>
              <a:t>Klikk</a:t>
            </a:r>
          </a:p>
          <a:p>
            <a:pPr marL="285750" indent="-285750">
              <a:buFont typeface="Arial" panose="020B0604020202020204" pitchFamily="34" charset="0"/>
              <a:buChar char="•"/>
            </a:pPr>
            <a:r>
              <a:rPr lang="nb-NO" noProof="0" dirty="0"/>
              <a:t>Alternativ 1 er å legge inn scoren hull-for-hull. Dette er den anbefalte metoden og vil gi klubben verdifull hull-statistikk.</a:t>
            </a:r>
          </a:p>
          <a:p>
            <a:pPr marL="285750" indent="-285750">
              <a:buFont typeface="Arial" panose="020B0604020202020204" pitchFamily="34" charset="0"/>
              <a:buChar char="•"/>
            </a:pPr>
            <a:r>
              <a:rPr lang="nb-NO" noProof="0" dirty="0"/>
              <a:t>Alternativ 2 er å registrere din justerte brutto score totalt for runden.</a:t>
            </a:r>
          </a:p>
        </p:txBody>
      </p:sp>
      <p:sp>
        <p:nvSpPr>
          <p:cNvPr id="4" name="Plassholder for lysbildenummer 3"/>
          <p:cNvSpPr>
            <a:spLocks noGrp="1"/>
          </p:cNvSpPr>
          <p:nvPr>
            <p:ph type="sldNum" sz="quarter" idx="5"/>
          </p:nvPr>
        </p:nvSpPr>
        <p:spPr/>
        <p:txBody>
          <a:bodyPr/>
          <a:lstStyle/>
          <a:p>
            <a:fld id="{B15CCEEE-E9A9-443D-B33D-FBCFF440057A}" type="slidenum">
              <a:rPr lang="en-US" smtClean="0"/>
              <a:t>31</a:t>
            </a:fld>
            <a:endParaRPr lang="en-US" dirty="0"/>
          </a:p>
        </p:txBody>
      </p:sp>
    </p:spTree>
    <p:extLst>
      <p:ext uri="{BB962C8B-B14F-4D97-AF65-F5344CB8AC3E}">
        <p14:creationId xmlns:p14="http://schemas.microsoft.com/office/powerpoint/2010/main" val="2875940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skal nå se på alternativ 1.</a:t>
            </a:r>
          </a:p>
          <a:p>
            <a:pPr marL="285750" indent="-285750">
              <a:buFont typeface="Arial" panose="020B0604020202020204" pitchFamily="34" charset="0"/>
              <a:buChar char="•"/>
            </a:pPr>
            <a:r>
              <a:rPr lang="nb-NO" dirty="0"/>
              <a:t>Den anbefalte metoden er å fylle inn din faktiske score (brutto score) hull for hull. Da kan klubben ta ut hullstatistikk.</a:t>
            </a:r>
          </a:p>
          <a:p>
            <a:pPr marL="285750" indent="-285750">
              <a:buFont typeface="Arial" panose="020B0604020202020204" pitchFamily="34" charset="0"/>
              <a:buChar char="•"/>
            </a:pPr>
            <a:r>
              <a:rPr lang="nb-NO" dirty="0"/>
              <a:t>For å kunne fylle inn hull-for-hull forutsettes at banen ligger i GolfBox. Foreløpig er dette mulig bare for baner i Norge.</a:t>
            </a:r>
          </a:p>
          <a:p>
            <a:pPr marL="285750" indent="-285750">
              <a:buFont typeface="Arial" panose="020B0604020202020204" pitchFamily="34" charset="0"/>
              <a:buChar char="•"/>
            </a:pPr>
            <a:r>
              <a:rPr lang="nb-NO" dirty="0"/>
              <a:t>Når du fyller inn hull-for-hull score vil GolfBox summere din totale justerte bruttoscore.</a:t>
            </a:r>
          </a:p>
          <a:p>
            <a:pPr marL="0" indent="0">
              <a:buFont typeface="Arial" panose="020B0604020202020204" pitchFamily="34" charset="0"/>
              <a:buNone/>
            </a:pPr>
            <a:r>
              <a:rPr lang="nb-NO" i="1" dirty="0"/>
              <a:t>Klikk </a:t>
            </a:r>
            <a:r>
              <a:rPr lang="nb-NO" i="0" dirty="0"/>
              <a:t>Hvis høyere score enn netto dobbel bogey på et hull:</a:t>
            </a:r>
          </a:p>
          <a:p>
            <a:pPr marL="285750" indent="-285750">
              <a:buFont typeface="Arial" panose="020B0604020202020204" pitchFamily="34" charset="0"/>
              <a:buChar char="•"/>
            </a:pPr>
            <a:r>
              <a:rPr lang="nb-NO" dirty="0"/>
              <a:t>GolfBox justerer hullscorer ned til netto dobbel bogey hvis faktisk hullscore er høyere enn netto dobbel bogey.</a:t>
            </a:r>
          </a:p>
          <a:p>
            <a:pPr marL="0" indent="0">
              <a:buFont typeface="Arial" panose="020B0604020202020204" pitchFamily="34" charset="0"/>
              <a:buNone/>
            </a:pPr>
            <a:r>
              <a:rPr lang="nb-NO" i="1" dirty="0"/>
              <a:t>Klikk</a:t>
            </a:r>
            <a:r>
              <a:rPr lang="nb-NO" i="0" dirty="0"/>
              <a:t> Hvis ingen score på et hull:</a:t>
            </a:r>
            <a:endParaRPr lang="nb-NO" i="1" dirty="0"/>
          </a:p>
          <a:p>
            <a:pPr marL="285750" indent="-285750">
              <a:buFont typeface="Arial" panose="020B0604020202020204" pitchFamily="34" charset="0"/>
              <a:buChar char="•"/>
            </a:pPr>
            <a:r>
              <a:rPr lang="nb-NO" dirty="0"/>
              <a:t>GolfBox legger inn netto dobbel bogey på hull du ikke har noen score på, f.eks. hvis du har plukket opp ballen.</a:t>
            </a:r>
          </a:p>
          <a:p>
            <a:pPr marL="0" indent="0">
              <a:buFont typeface="Arial" panose="020B0604020202020204" pitchFamily="34" charset="0"/>
              <a:buNone/>
            </a:pPr>
            <a:r>
              <a:rPr lang="nb-NO" i="1" dirty="0"/>
              <a:t>Klikk</a:t>
            </a:r>
            <a:r>
              <a:rPr lang="nb-NO" i="0" dirty="0"/>
              <a:t> Hvis ikke hele runden er spilt:</a:t>
            </a:r>
            <a:endParaRPr lang="nb-NO" i="1" dirty="0"/>
          </a:p>
          <a:p>
            <a:pPr marL="285750" indent="-285750">
              <a:buFont typeface="Arial" panose="020B0604020202020204" pitchFamily="34" charset="0"/>
              <a:buChar char="•"/>
            </a:pPr>
            <a:r>
              <a:rPr lang="nb-NO" dirty="0"/>
              <a:t>Hvis du ikke har spilt alle 18 hull vil GolfBox «fylle ut» de resterende hullene for deg etter følgende metode:</a:t>
            </a:r>
          </a:p>
          <a:p>
            <a:pPr marL="285750" indent="-285750">
              <a:buFont typeface="Arial" panose="020B0604020202020204" pitchFamily="34" charset="0"/>
              <a:buChar char="•"/>
            </a:pPr>
            <a:r>
              <a:rPr lang="nb-NO" dirty="0"/>
              <a:t>Har du spilt 10 til 13 hull får du netto par på de uspilte hullene + ett ekstra slag på det første uspilte hullet.</a:t>
            </a:r>
          </a:p>
          <a:p>
            <a:pPr marL="285750" indent="-285750">
              <a:buFont typeface="Arial" panose="020B0604020202020204" pitchFamily="34" charset="0"/>
              <a:buChar char="•"/>
            </a:pPr>
            <a:r>
              <a:rPr lang="nb-NO" dirty="0"/>
              <a:t>Har du spilt 14 til 17 hull får du netto par på de uspilte hullene. </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32</a:t>
            </a:fld>
            <a:endParaRPr lang="en-US" dirty="0"/>
          </a:p>
        </p:txBody>
      </p:sp>
    </p:spTree>
    <p:extLst>
      <p:ext uri="{BB962C8B-B14F-4D97-AF65-F5344CB8AC3E}">
        <p14:creationId xmlns:p14="http://schemas.microsoft.com/office/powerpoint/2010/main" val="1684343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noProof="0" dirty="0"/>
              <a:t>Klikk</a:t>
            </a:r>
          </a:p>
          <a:p>
            <a:pPr marL="285750" indent="-285750">
              <a:buFont typeface="Arial" panose="020B0604020202020204" pitchFamily="34" charset="0"/>
              <a:buChar char="•"/>
            </a:pPr>
            <a:r>
              <a:rPr lang="nb-NO" noProof="0" dirty="0"/>
              <a:t>Alternativ 2 er å registrere den justerte brutto scoren totalt for runden. Dette vil være aktuelt for baner som ikke ligger i GolfBox (utenlandske baner).</a:t>
            </a:r>
          </a:p>
          <a:p>
            <a:pPr marL="0" indent="0">
              <a:buFont typeface="Arial" panose="020B0604020202020204" pitchFamily="34" charset="0"/>
              <a:buNone/>
            </a:pPr>
            <a:r>
              <a:rPr lang="nb-NO" i="1" noProof="0" dirty="0"/>
              <a:t>Klikk</a:t>
            </a:r>
          </a:p>
          <a:p>
            <a:pPr marL="285750" indent="-285750">
              <a:buFont typeface="Arial" panose="020B0604020202020204" pitchFamily="34" charset="0"/>
              <a:buChar char="•"/>
            </a:pPr>
            <a:r>
              <a:rPr lang="nb-NO" noProof="0" dirty="0"/>
              <a:t>Høyeste hullscore er netto dobbel bogey.</a:t>
            </a:r>
          </a:p>
          <a:p>
            <a:pPr marL="0" indent="0">
              <a:buFont typeface="Arial" panose="020B0604020202020204" pitchFamily="34" charset="0"/>
              <a:buNone/>
            </a:pPr>
            <a:r>
              <a:rPr lang="nb-NO" i="1" noProof="0" dirty="0"/>
              <a:t>Klikk</a:t>
            </a:r>
          </a:p>
          <a:p>
            <a:pPr marL="285750" indent="-285750">
              <a:buFont typeface="Arial" panose="020B0604020202020204" pitchFamily="34" charset="0"/>
              <a:buChar char="•"/>
            </a:pPr>
            <a:r>
              <a:rPr lang="nb-NO" noProof="0" dirty="0"/>
              <a:t>Du bruker de samme metodene som under alternativ 1 for å finne en hullscore når du har plukket opp ballen på noen hull eller det er hull du ikke har spilt.</a:t>
            </a:r>
          </a:p>
          <a:p>
            <a:pPr marL="0" indent="0">
              <a:buFont typeface="Arial" panose="020B0604020202020204" pitchFamily="34" charset="0"/>
              <a:buNone/>
            </a:pPr>
            <a:r>
              <a:rPr lang="nb-NO" i="1" noProof="0" dirty="0"/>
              <a:t>Klikk</a:t>
            </a:r>
          </a:p>
          <a:p>
            <a:pPr marL="285750" marR="0" lvl="0" indent="-285750" algn="l" defTabSz="120453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noProof="0" dirty="0"/>
              <a:t>Du summerer selv din totale justerte bruttoscore.</a:t>
            </a:r>
          </a:p>
          <a:p>
            <a:pPr marL="0" indent="0">
              <a:buFont typeface="Arial" panose="020B0604020202020204" pitchFamily="34" charset="0"/>
              <a:buNone/>
            </a:pPr>
            <a:r>
              <a:rPr lang="nb-NO" i="1" noProof="0" dirty="0"/>
              <a:t>Klikk</a:t>
            </a:r>
          </a:p>
          <a:p>
            <a:pPr marL="285750" indent="-285750">
              <a:buFont typeface="Arial" panose="020B0604020202020204" pitchFamily="34" charset="0"/>
              <a:buChar char="•"/>
            </a:pPr>
            <a:r>
              <a:rPr lang="nb-NO" noProof="0" dirty="0"/>
              <a:t>Du må også registrere banens par, baneverdi og slopeverdi. Disse er jo ukjente verdier siden banen ikke ligger i GolfBox. </a:t>
            </a:r>
          </a:p>
          <a:p>
            <a:pPr marL="285750" indent="-285750">
              <a:buFont typeface="Arial" panose="020B0604020202020204" pitchFamily="34" charset="0"/>
              <a:buChar char="•"/>
            </a:pPr>
            <a:r>
              <a:rPr lang="nb-NO" noProof="0" dirty="0"/>
              <a:t>Par leser du av på scorekortet. Baneverdig og slopeverdi leser du av på slopetabellen.</a:t>
            </a:r>
          </a:p>
          <a:p>
            <a:pPr marL="285750" indent="-285750">
              <a:buFont typeface="Arial" panose="020B0604020202020204" pitchFamily="34" charset="0"/>
              <a:buChar char="•"/>
            </a:pPr>
            <a:endParaRPr lang="nb-NO" noProof="0" dirty="0"/>
          </a:p>
          <a:p>
            <a:pPr marL="0" indent="0">
              <a:buFont typeface="Arial" panose="020B0604020202020204" pitchFamily="34" charset="0"/>
              <a:buNone/>
            </a:pPr>
            <a:r>
              <a:rPr lang="nb-NO" noProof="0" dirty="0"/>
              <a:t>Vi skal nå se et eksempel på et scorekort som skal registreres og hvordan dette blir justert for handicapformål.</a:t>
            </a:r>
          </a:p>
        </p:txBody>
      </p:sp>
      <p:sp>
        <p:nvSpPr>
          <p:cNvPr id="4" name="Plassholder for lysbildenummer 3"/>
          <p:cNvSpPr>
            <a:spLocks noGrp="1"/>
          </p:cNvSpPr>
          <p:nvPr>
            <p:ph type="sldNum" sz="quarter" idx="5"/>
          </p:nvPr>
        </p:nvSpPr>
        <p:spPr/>
        <p:txBody>
          <a:bodyPr/>
          <a:lstStyle/>
          <a:p>
            <a:fld id="{B15CCEEE-E9A9-443D-B33D-FBCFF440057A}" type="slidenum">
              <a:rPr lang="en-US" smtClean="0"/>
              <a:t>33</a:t>
            </a:fld>
            <a:endParaRPr lang="en-US" dirty="0"/>
          </a:p>
        </p:txBody>
      </p:sp>
    </p:spTree>
    <p:extLst>
      <p:ext uri="{BB962C8B-B14F-4D97-AF65-F5344CB8AC3E}">
        <p14:creationId xmlns:p14="http://schemas.microsoft.com/office/powerpoint/2010/main" val="274583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et eksempel på hvordan man regner ut justert bruttoscore på en runde hvor noen hull ikke er hullet ut eller hvor en hullscore er høyere enn netto dobbel bogey (som er den høyeste hullscoren) handicapsystemet tar hensyn til i forbindelse med å regne ut handicap spilt til. Vi må finne en total bruttoscore for runden.</a:t>
            </a:r>
          </a:p>
          <a:p>
            <a:r>
              <a:rPr lang="nb-NO" i="1" dirty="0"/>
              <a:t>Klikk</a:t>
            </a:r>
          </a:p>
          <a:p>
            <a:r>
              <a:rPr lang="nb-NO" dirty="0"/>
              <a:t>På hull 4, 8, 10 og 17 er det scorer vi må justere. På hull 4, 8 og 10 må vi sette inn netto dobbel bogey og på hull 17 må vi nedjustere til en netto dobbel bogey.</a:t>
            </a:r>
          </a:p>
          <a:p>
            <a:pPr marL="0" marR="0" lvl="0" indent="0" algn="l" defTabSz="1204539" rtl="0" eaLnBrk="1" fontAlgn="auto" latinLnBrk="0" hangingPunct="1">
              <a:lnSpc>
                <a:spcPct val="100000"/>
              </a:lnSpc>
              <a:spcBef>
                <a:spcPts val="0"/>
              </a:spcBef>
              <a:spcAft>
                <a:spcPts val="0"/>
              </a:spcAft>
              <a:buClrTx/>
              <a:buSzTx/>
              <a:buFontTx/>
              <a:buNone/>
              <a:tabLst/>
              <a:defRPr/>
            </a:pPr>
            <a:r>
              <a:rPr lang="nb-NO" dirty="0"/>
              <a:t>Hvis vi kan registrere hull-for-hull score er det enkelt. Da vil GolfBox automatisk fylle ut det som mangler og nedjustere for høye scorer.</a:t>
            </a:r>
          </a:p>
          <a:p>
            <a:pPr marL="0" marR="0" lvl="0" indent="0" algn="l" defTabSz="1204539" rtl="0" eaLnBrk="1" fontAlgn="auto" latinLnBrk="0" hangingPunct="1">
              <a:lnSpc>
                <a:spcPct val="100000"/>
              </a:lnSpc>
              <a:spcBef>
                <a:spcPts val="0"/>
              </a:spcBef>
              <a:spcAft>
                <a:spcPts val="0"/>
              </a:spcAft>
              <a:buClrTx/>
              <a:buSzTx/>
              <a:buFontTx/>
              <a:buNone/>
              <a:tabLst/>
              <a:defRPr/>
            </a:pPr>
            <a:r>
              <a:rPr lang="nb-NO" dirty="0"/>
              <a:t>Hvis det ikke er mulig å registrere hull-for-hull, f.eks. når vi spiller en bane som ikke ligger i GolfBox, og vi da må regne ut total scoren selv,. Da gjør vi som følger.</a:t>
            </a:r>
          </a:p>
          <a:p>
            <a:pPr marL="0" marR="0" lvl="0" indent="0" algn="l" defTabSz="1204539" rtl="0" eaLnBrk="1" fontAlgn="auto" latinLnBrk="0" hangingPunct="1">
              <a:lnSpc>
                <a:spcPct val="100000"/>
              </a:lnSpc>
              <a:spcBef>
                <a:spcPts val="0"/>
              </a:spcBef>
              <a:spcAft>
                <a:spcPts val="0"/>
              </a:spcAft>
              <a:buClrTx/>
              <a:buSzTx/>
              <a:buFontTx/>
              <a:buNone/>
              <a:tabLst/>
              <a:defRPr/>
            </a:pPr>
            <a:r>
              <a:rPr lang="nb-NO" i="1" dirty="0"/>
              <a:t>Klikk</a:t>
            </a:r>
          </a:p>
          <a:p>
            <a:pPr marL="0" marR="0" lvl="0" indent="0" algn="l" defTabSz="1204539"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34</a:t>
            </a:fld>
            <a:endParaRPr lang="en-US" dirty="0"/>
          </a:p>
        </p:txBody>
      </p:sp>
    </p:spTree>
    <p:extLst>
      <p:ext uri="{BB962C8B-B14F-4D97-AF65-F5344CB8AC3E}">
        <p14:creationId xmlns:p14="http://schemas.microsoft.com/office/powerpoint/2010/main" val="20602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hull 4, 8 og 10 legger vi inn vår netto dobbel bogey, som er hhv. 7, 8 og 7.</a:t>
            </a:r>
          </a:p>
          <a:p>
            <a:r>
              <a:rPr lang="nb-NO" dirty="0"/>
              <a:t>Netto dobbel bogey er som tidligere nevnt: hullets par + 2 + ev. handicapslag. På alle disse hullene har vi ett handicapslag.</a:t>
            </a:r>
          </a:p>
          <a:p>
            <a:r>
              <a:rPr lang="nb-NO" dirty="0"/>
              <a:t>På hull 17 nedjusterer vi åtteren til en syver, som er netto dobbel bogey på hull 17.</a:t>
            </a:r>
          </a:p>
          <a:p>
            <a:r>
              <a:rPr lang="nb-NO" dirty="0"/>
              <a:t>Vi kan nå summere den justerte bruttoscoren til 97 slag.</a:t>
            </a:r>
          </a:p>
          <a:p>
            <a:r>
              <a:rPr lang="nb-NO" dirty="0"/>
              <a:t>97 slag, i tillegg til banens par (73), baneverdi fra klubbtee herrer (72,1) og slopeverdien fra klubbtee herrer (122) brukes for å beregne det handicapet spilleren spilte til.</a:t>
            </a:r>
          </a:p>
        </p:txBody>
      </p:sp>
      <p:sp>
        <p:nvSpPr>
          <p:cNvPr id="4" name="Plassholder for lysbildenummer 3"/>
          <p:cNvSpPr>
            <a:spLocks noGrp="1"/>
          </p:cNvSpPr>
          <p:nvPr>
            <p:ph type="sldNum" sz="quarter" idx="5"/>
          </p:nvPr>
        </p:nvSpPr>
        <p:spPr/>
        <p:txBody>
          <a:bodyPr/>
          <a:lstStyle/>
          <a:p>
            <a:fld id="{B15CCEEE-E9A9-443D-B33D-FBCFF440057A}" type="slidenum">
              <a:rPr lang="en-US" smtClean="0"/>
              <a:t>35</a:t>
            </a:fld>
            <a:endParaRPr lang="en-US" dirty="0"/>
          </a:p>
        </p:txBody>
      </p:sp>
    </p:spTree>
    <p:extLst>
      <p:ext uri="{BB962C8B-B14F-4D97-AF65-F5344CB8AC3E}">
        <p14:creationId xmlns:p14="http://schemas.microsoft.com/office/powerpoint/2010/main" val="191365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a:t>Her er formelen for å beregne det handicapet Espen spilte til på runden.</a:t>
            </a:r>
          </a:p>
          <a:p>
            <a:r>
              <a:rPr lang="nb-NO" noProof="0" dirty="0"/>
              <a:t>Verdien 113 er en standard verdi. Alle andre verdier legges inn. I dette tilfellet er PCC (Spilleforhold justering) lik null. VI kommer snart tilbake til hva PCC er.</a:t>
            </a:r>
          </a:p>
          <a:p>
            <a:r>
              <a:rPr lang="nb-NO" noProof="0" dirty="0"/>
              <a:t>Espens spilte til handicap 23,1. Det er dette tallet, 23,1, som blir lagret i GolfBox som hans resultat fra runden.</a:t>
            </a:r>
          </a:p>
        </p:txBody>
      </p:sp>
      <p:sp>
        <p:nvSpPr>
          <p:cNvPr id="4" name="Plassholder for lysbildenummer 3"/>
          <p:cNvSpPr>
            <a:spLocks noGrp="1"/>
          </p:cNvSpPr>
          <p:nvPr>
            <p:ph type="sldNum" sz="quarter" idx="5"/>
          </p:nvPr>
        </p:nvSpPr>
        <p:spPr/>
        <p:txBody>
          <a:bodyPr/>
          <a:lstStyle/>
          <a:p>
            <a:fld id="{B15CCEEE-E9A9-443D-B33D-FBCFF440057A}" type="slidenum">
              <a:rPr lang="en-US" smtClean="0"/>
              <a:t>36</a:t>
            </a:fld>
            <a:endParaRPr lang="en-US" dirty="0"/>
          </a:p>
        </p:txBody>
      </p:sp>
    </p:spTree>
    <p:extLst>
      <p:ext uri="{BB962C8B-B14F-4D97-AF65-F5344CB8AC3E}">
        <p14:creationId xmlns:p14="http://schemas.microsoft.com/office/powerpoint/2010/main" val="3751226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a:t>I WHS finner flere funksjoner som kan slå inn hvis f.eks.:</a:t>
            </a:r>
          </a:p>
          <a:p>
            <a:pPr marL="285750" indent="-285750">
              <a:buFont typeface="Arial" panose="020B0604020202020204" pitchFamily="34" charset="0"/>
              <a:buChar char="•"/>
            </a:pPr>
            <a:r>
              <a:rPr lang="nb-NO" noProof="0" dirty="0"/>
              <a:t>En spillers handicap ser ut til å gå veldig mye opp (</a:t>
            </a:r>
            <a:r>
              <a:rPr lang="en-GB" noProof="0" dirty="0"/>
              <a:t>Cap</a:t>
            </a:r>
            <a:r>
              <a:rPr lang="nb-NO" noProof="0" dirty="0"/>
              <a:t>)</a:t>
            </a:r>
          </a:p>
          <a:p>
            <a:pPr marL="285750" indent="-285750">
              <a:buFont typeface="Arial" panose="020B0604020202020204" pitchFamily="34" charset="0"/>
              <a:buChar char="•"/>
            </a:pPr>
            <a:r>
              <a:rPr lang="nb-NO" noProof="0" dirty="0"/>
              <a:t>Resultatene avviker mye fra det som er forventet (PCC)</a:t>
            </a:r>
          </a:p>
          <a:p>
            <a:pPr marL="285750" indent="-285750">
              <a:buFont typeface="Arial" panose="020B0604020202020204" pitchFamily="34" charset="0"/>
              <a:buChar char="•"/>
            </a:pPr>
            <a:r>
              <a:rPr lang="nb-NO" noProof="0" dirty="0"/>
              <a:t>Enn spiller scorer langt bedre enn det som er forventet (Uvanlig god score)</a:t>
            </a:r>
          </a:p>
          <a:p>
            <a:pPr marL="285750" indent="-285750">
              <a:buFont typeface="Arial" panose="020B0604020202020204" pitchFamily="34" charset="0"/>
              <a:buChar char="•"/>
            </a:pPr>
            <a:r>
              <a:rPr lang="nb-NO" noProof="0" dirty="0"/>
              <a:t>Handicapkomiteen som kan gå inn å overstyre vanlig handicapjustering (Komitétiltak)</a:t>
            </a:r>
          </a:p>
          <a:p>
            <a:pPr marL="285750" indent="-285750">
              <a:buFont typeface="Arial" panose="020B0604020202020204" pitchFamily="34" charset="0"/>
              <a:buChar char="•"/>
            </a:pPr>
            <a:endParaRPr lang="nb-NO" noProof="0" dirty="0"/>
          </a:p>
          <a:p>
            <a:pPr marL="285750" indent="-2857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37</a:t>
            </a:fld>
            <a:endParaRPr lang="en-US" dirty="0"/>
          </a:p>
        </p:txBody>
      </p:sp>
    </p:spTree>
    <p:extLst>
      <p:ext uri="{BB962C8B-B14F-4D97-AF65-F5344CB8AC3E}">
        <p14:creationId xmlns:p14="http://schemas.microsoft.com/office/powerpoint/2010/main" val="3934744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i="1" noProof="0" dirty="0"/>
              <a:t>Klikk</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nb-NO" noProof="0" dirty="0"/>
              <a:t>Det er en begrensning på hvor mye du kan gå opp i handicap i løpet av en tidsperiode. Maks. 5,0 ila. 365 dager.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nb-NO" noProof="0" dirty="0"/>
              <a:t>Denne funksjonen styres automatisk i GolfBox.</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i="1" kern="1200" noProof="0" dirty="0">
                <a:solidFill>
                  <a:schemeClr val="tx1"/>
                </a:solidFill>
                <a:latin typeface="+mn-lt"/>
                <a:ea typeface="+mn-ea"/>
                <a:cs typeface="+mn-cs"/>
              </a:rPr>
              <a:t>Klikk</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nb-NO" sz="1600" kern="1200" noProof="0" dirty="0">
                <a:solidFill>
                  <a:schemeClr val="tx1"/>
                </a:solidFill>
                <a:latin typeface="+mn-lt"/>
                <a:ea typeface="+mn-ea"/>
                <a:cs typeface="+mn-cs"/>
              </a:rPr>
              <a:t>Funksjonen krever at du har minst 20 runder registrert, ellers vil ikke funksjonen kunne bli aktivert.</a:t>
            </a:r>
          </a:p>
          <a:p>
            <a:pPr marL="0" lvl="0" indent="0">
              <a:spcAft>
                <a:spcPts val="600"/>
              </a:spcAft>
              <a:buFont typeface="Arial" panose="020B0604020202020204" pitchFamily="34" charset="0"/>
              <a:buNone/>
            </a:pPr>
            <a:r>
              <a:rPr lang="nb-NO" sz="1600" i="1" kern="1200" noProof="0" dirty="0">
                <a:solidFill>
                  <a:schemeClr val="tx1"/>
                </a:solidFill>
                <a:latin typeface="+mn-lt"/>
                <a:ea typeface="+mn-ea"/>
                <a:cs typeface="+mn-cs"/>
              </a:rPr>
              <a:t>Klikk</a:t>
            </a:r>
          </a:p>
          <a:p>
            <a:pPr marL="216000" lvl="0" indent="-216000">
              <a:spcAft>
                <a:spcPts val="600"/>
              </a:spcAft>
              <a:buFont typeface="Arial" panose="020B0604020202020204" pitchFamily="34" charset="0"/>
              <a:buChar char="•"/>
            </a:pPr>
            <a:r>
              <a:rPr lang="nb-NO" sz="1600" kern="1200" noProof="0" dirty="0">
                <a:solidFill>
                  <a:schemeClr val="tx1"/>
                </a:solidFill>
                <a:latin typeface="+mn-lt"/>
                <a:ea typeface="+mn-ea"/>
                <a:cs typeface="+mn-cs"/>
              </a:rPr>
              <a:t>Du kommer til å se et symbol ved siden av ditt handicap i GolfBox – klikker du på symbolet vil du kunne se hva som har hendt med ditt handicap. </a:t>
            </a:r>
          </a:p>
          <a:p>
            <a:pPr marL="216000" lvl="0" indent="-216000">
              <a:spcAft>
                <a:spcPts val="600"/>
              </a:spcAft>
              <a:buFont typeface="Arial" panose="020B0604020202020204" pitchFamily="34" charset="0"/>
              <a:buChar char="•"/>
            </a:pPr>
            <a:endParaRPr lang="nb-NO" sz="1600" kern="1200" noProof="0" dirty="0">
              <a:solidFill>
                <a:schemeClr val="tx1"/>
              </a:solidFill>
              <a:latin typeface="+mn-lt"/>
              <a:ea typeface="+mn-ea"/>
              <a:cs typeface="+mn-cs"/>
            </a:endParaRPr>
          </a:p>
        </p:txBody>
      </p:sp>
      <p:sp>
        <p:nvSpPr>
          <p:cNvPr id="4" name="Plassholder for lysbildenummer 3"/>
          <p:cNvSpPr>
            <a:spLocks noGrp="1"/>
          </p:cNvSpPr>
          <p:nvPr>
            <p:ph type="sldNum" sz="quarter" idx="5"/>
          </p:nvPr>
        </p:nvSpPr>
        <p:spPr/>
        <p:txBody>
          <a:bodyPr/>
          <a:lstStyle/>
          <a:p>
            <a:fld id="{B15CCEEE-E9A9-443D-B33D-FBCFF440057A}" type="slidenum">
              <a:rPr lang="en-US" smtClean="0"/>
              <a:t>38</a:t>
            </a:fld>
            <a:endParaRPr lang="en-US" dirty="0"/>
          </a:p>
        </p:txBody>
      </p:sp>
    </p:spTree>
    <p:extLst>
      <p:ext uri="{BB962C8B-B14F-4D97-AF65-F5344CB8AC3E}">
        <p14:creationId xmlns:p14="http://schemas.microsoft.com/office/powerpoint/2010/main" val="30862876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i="1" kern="1200" noProof="0" dirty="0">
                <a:solidFill>
                  <a:schemeClr val="tx1"/>
                </a:solidFill>
                <a:latin typeface="+mn-lt"/>
                <a:ea typeface="+mn-ea"/>
                <a:cs typeface="+mn-cs"/>
              </a:rPr>
              <a:t>Klikk</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kern="1200" noProof="0" dirty="0">
                <a:solidFill>
                  <a:schemeClr val="tx1"/>
                </a:solidFill>
                <a:latin typeface="+mn-lt"/>
                <a:ea typeface="+mn-ea"/>
                <a:cs typeface="+mn-cs"/>
              </a:rPr>
              <a:t>Som vi alle vet kan spilleforholdene variere, både pga. vær og vind, men også baneoppsettet. Her kommer funksjonen Spilleforhold justering (PCC) inn. VI har </a:t>
            </a:r>
            <a:r>
              <a:rPr lang="nb-NO" sz="1600" kern="1200" noProof="0" dirty="0" err="1">
                <a:solidFill>
                  <a:schemeClr val="tx1"/>
                </a:solidFill>
                <a:latin typeface="+mn-lt"/>
                <a:ea typeface="+mn-ea"/>
                <a:cs typeface="+mn-cs"/>
              </a:rPr>
              <a:t>såvidt</a:t>
            </a:r>
            <a:r>
              <a:rPr lang="nb-NO" sz="1600" kern="1200" noProof="0" dirty="0">
                <a:solidFill>
                  <a:schemeClr val="tx1"/>
                </a:solidFill>
                <a:latin typeface="+mn-lt"/>
                <a:ea typeface="+mn-ea"/>
                <a:cs typeface="+mn-cs"/>
              </a:rPr>
              <a:t> vært innom at handicap oppdateres etter midnatt. PCC er årsaken til det.</a:t>
            </a:r>
            <a:r>
              <a:rPr lang="nb-NO" noProof="0" dirty="0"/>
              <a:t> </a:t>
            </a:r>
            <a:endParaRPr lang="nb-NO" sz="1600" kern="1200" noProof="0" dirty="0">
              <a:solidFill>
                <a:schemeClr val="tx1"/>
              </a:solidFill>
              <a:latin typeface="+mn-lt"/>
              <a:ea typeface="+mn-ea"/>
              <a:cs typeface="+mn-cs"/>
            </a:endParaRPr>
          </a:p>
          <a:p>
            <a:pPr marL="0" lvl="0" indent="0">
              <a:spcAft>
                <a:spcPts val="600"/>
              </a:spcAft>
              <a:buFont typeface="Arial" panose="020B0604020202020204" pitchFamily="34" charset="0"/>
              <a:buNone/>
            </a:pPr>
            <a:r>
              <a:rPr lang="nb-NO" sz="1600" i="1" kern="1200" noProof="0" dirty="0">
                <a:solidFill>
                  <a:schemeClr val="tx1"/>
                </a:solidFill>
                <a:latin typeface="+mn-lt"/>
                <a:ea typeface="+mn-ea"/>
                <a:cs typeface="+mn-cs"/>
              </a:rPr>
              <a:t>Klikk</a:t>
            </a:r>
            <a:endParaRPr lang="nb-NO" sz="1600" kern="1200" noProof="0" dirty="0">
              <a:solidFill>
                <a:schemeClr val="tx1"/>
              </a:solidFill>
              <a:latin typeface="+mn-lt"/>
              <a:ea typeface="+mn-ea"/>
              <a:cs typeface="+mn-cs"/>
            </a:endParaRPr>
          </a:p>
          <a:p>
            <a:pPr marL="216000" lvl="0" indent="-216000">
              <a:spcAft>
                <a:spcPts val="600"/>
              </a:spcAft>
              <a:buFont typeface="Arial" panose="020B0604020202020204" pitchFamily="34" charset="0"/>
              <a:buChar char="•"/>
            </a:pPr>
            <a:r>
              <a:rPr lang="nb-NO" sz="1600" kern="1200" noProof="0" dirty="0">
                <a:solidFill>
                  <a:schemeClr val="tx1"/>
                </a:solidFill>
                <a:latin typeface="+mn-lt"/>
                <a:ea typeface="+mn-ea"/>
                <a:cs typeface="+mn-cs"/>
              </a:rPr>
              <a:t>På en dag hvor det regner eller blåser mye, eller hvis banen er satt opp vanskelig, kan et høyere handicap spilt til allikevel være en god prestasjon. </a:t>
            </a:r>
          </a:p>
          <a:p>
            <a:pPr marL="216000" lvl="0" indent="-216000">
              <a:spcAft>
                <a:spcPts val="600"/>
              </a:spcAft>
              <a:buFont typeface="Arial" panose="020B0604020202020204" pitchFamily="34" charset="0"/>
              <a:buChar char="•"/>
            </a:pPr>
            <a:r>
              <a:rPr lang="nb-NO" sz="1600" kern="1200" noProof="0" dirty="0">
                <a:solidFill>
                  <a:schemeClr val="tx1"/>
                </a:solidFill>
                <a:latin typeface="+mn-lt"/>
                <a:ea typeface="+mn-ea"/>
                <a:cs typeface="+mn-cs"/>
              </a:rPr>
              <a:t>På samme måte, en tørr sommerdag hvor ballen ruller langt eller ved et enklere baneoppsett, kan et handicap spilt til være lavere enn normalt.</a:t>
            </a:r>
          </a:p>
          <a:p>
            <a:pPr marL="0" lvl="0" indent="0">
              <a:spcAft>
                <a:spcPts val="600"/>
              </a:spcAft>
              <a:buFont typeface="Arial" panose="020B0604020202020204" pitchFamily="34" charset="0"/>
              <a:buNone/>
            </a:pPr>
            <a:r>
              <a:rPr lang="nb-NO" sz="1600" i="1" kern="1200" noProof="0" dirty="0">
                <a:solidFill>
                  <a:schemeClr val="tx1"/>
                </a:solidFill>
                <a:latin typeface="+mn-lt"/>
                <a:ea typeface="+mn-ea"/>
                <a:cs typeface="+mn-cs"/>
              </a:rPr>
              <a:t>Klikk</a:t>
            </a:r>
          </a:p>
          <a:p>
            <a:pPr marL="216000" lvl="0" indent="-216000">
              <a:spcAft>
                <a:spcPts val="600"/>
              </a:spcAft>
              <a:buFont typeface="Arial" panose="020B0604020202020204" pitchFamily="34" charset="0"/>
              <a:buChar char="•"/>
            </a:pPr>
            <a:r>
              <a:rPr lang="nb-NO" sz="1600" kern="1200" noProof="0" dirty="0">
                <a:solidFill>
                  <a:schemeClr val="tx1"/>
                </a:solidFill>
                <a:latin typeface="+mn-lt"/>
                <a:ea typeface="+mn-ea"/>
                <a:cs typeface="+mn-cs"/>
              </a:rPr>
              <a:t>Dette tar WHS hensyn til gjennom funksjonen Spilleforhold justering (PCC – </a:t>
            </a:r>
            <a:r>
              <a:rPr lang="en-GB" sz="1600" kern="1200" noProof="0" dirty="0">
                <a:solidFill>
                  <a:schemeClr val="tx1"/>
                </a:solidFill>
                <a:latin typeface="+mn-lt"/>
                <a:ea typeface="+mn-ea"/>
                <a:cs typeface="+mn-cs"/>
              </a:rPr>
              <a:t>Playing Conditions Calculation</a:t>
            </a:r>
            <a:r>
              <a:rPr lang="nb-NO" sz="1600" kern="1200" noProof="0" dirty="0">
                <a:solidFill>
                  <a:schemeClr val="tx1"/>
                </a:solidFill>
                <a:latin typeface="+mn-lt"/>
                <a:ea typeface="+mn-ea"/>
                <a:cs typeface="+mn-cs"/>
              </a:rPr>
              <a:t>). </a:t>
            </a:r>
          </a:p>
          <a:p>
            <a:pPr marL="0" lvl="0" indent="0">
              <a:spcAft>
                <a:spcPts val="600"/>
              </a:spcAft>
              <a:buFont typeface="Arial" panose="020B0604020202020204" pitchFamily="34" charset="0"/>
              <a:buNone/>
            </a:pPr>
            <a:r>
              <a:rPr lang="nb-NO" sz="1600" i="1" kern="1200" noProof="0" dirty="0">
                <a:solidFill>
                  <a:schemeClr val="tx1"/>
                </a:solidFill>
                <a:latin typeface="+mn-lt"/>
                <a:ea typeface="+mn-ea"/>
                <a:cs typeface="+mn-cs"/>
              </a:rPr>
              <a:t>Klikk</a:t>
            </a:r>
          </a:p>
          <a:p>
            <a:pPr marL="216000" lvl="0" indent="-216000">
              <a:spcAft>
                <a:spcPts val="600"/>
              </a:spcAft>
              <a:buFont typeface="Arial" panose="020B0604020202020204" pitchFamily="34" charset="0"/>
              <a:buChar char="•"/>
            </a:pPr>
            <a:r>
              <a:rPr lang="nb-NO" sz="1600" kern="1200" noProof="0" dirty="0">
                <a:solidFill>
                  <a:schemeClr val="tx1"/>
                </a:solidFill>
                <a:latin typeface="+mn-lt"/>
                <a:ea typeface="+mn-ea"/>
                <a:cs typeface="+mn-cs"/>
              </a:rPr>
              <a:t>PCC sammenligner spillernes resultater på den banen på den dagen med deres handicap. I EGA Handicap System fantes en lignende funksjon som kalles CBA, som tok hensyn til dette. Den funksjonen ble bare brukt i forbindelse med turneringsrunder. PCC omfatter også selskapsrunder.</a:t>
            </a:r>
          </a:p>
          <a:p>
            <a:pPr marL="0" lvl="0" indent="0">
              <a:spcAft>
                <a:spcPts val="600"/>
              </a:spcAft>
              <a:buFont typeface="Arial" panose="020B0604020202020204" pitchFamily="34" charset="0"/>
              <a:buNone/>
            </a:pPr>
            <a:r>
              <a:rPr lang="nb-NO" sz="1600" i="1" kern="1200" noProof="0" dirty="0">
                <a:solidFill>
                  <a:schemeClr val="tx1"/>
                </a:solidFill>
                <a:latin typeface="+mn-lt"/>
                <a:ea typeface="+mn-ea"/>
                <a:cs typeface="+mn-cs"/>
              </a:rPr>
              <a:t>Klikk</a:t>
            </a:r>
          </a:p>
          <a:p>
            <a:pPr marL="216000" lvl="0" indent="-216000">
              <a:spcAft>
                <a:spcPts val="600"/>
              </a:spcAft>
              <a:buFont typeface="Arial" panose="020B0604020202020204" pitchFamily="34" charset="0"/>
              <a:buChar char="•"/>
            </a:pPr>
            <a:r>
              <a:rPr lang="nb-NO" sz="1600" kern="1200" noProof="0" dirty="0">
                <a:solidFill>
                  <a:schemeClr val="tx1"/>
                </a:solidFill>
                <a:latin typeface="+mn-lt"/>
                <a:ea typeface="+mn-ea"/>
                <a:cs typeface="+mn-cs"/>
              </a:rPr>
              <a:t>Dersom avvikene er store har spilleforholdene avveket fra det normale. Systemet gjør en justering på mellom -1 til +3 på spillernes handicap spilt til.</a:t>
            </a:r>
          </a:p>
          <a:p>
            <a:pPr marL="0" lvl="0" indent="0">
              <a:spcAft>
                <a:spcPts val="600"/>
              </a:spcAft>
              <a:buFont typeface="Arial" panose="020B0604020202020204" pitchFamily="34" charset="0"/>
              <a:buNone/>
            </a:pPr>
            <a:r>
              <a:rPr lang="nb-NO" sz="1600" i="1" kern="1200" noProof="0" dirty="0">
                <a:solidFill>
                  <a:schemeClr val="tx1"/>
                </a:solidFill>
                <a:latin typeface="+mn-lt"/>
                <a:ea typeface="+mn-ea"/>
                <a:cs typeface="+mn-cs"/>
              </a:rPr>
              <a:t>Klikk</a:t>
            </a:r>
          </a:p>
          <a:p>
            <a:pPr marL="216000" lvl="0" indent="-216000">
              <a:spcAft>
                <a:spcPts val="600"/>
              </a:spcAft>
              <a:buFont typeface="Arial" panose="020B0604020202020204" pitchFamily="34" charset="0"/>
              <a:buChar char="•"/>
            </a:pPr>
            <a:r>
              <a:rPr lang="nb-NO" sz="1600" kern="1200" noProof="0" dirty="0">
                <a:solidFill>
                  <a:schemeClr val="tx1"/>
                </a:solidFill>
                <a:latin typeface="+mn-lt"/>
                <a:ea typeface="+mn-ea"/>
                <a:cs typeface="+mn-cs"/>
              </a:rPr>
              <a:t>Dersom det ikke er så store avvik forventes PCC = 0. Systemet er programmert slik at PCC blir 0 i ca. 80  av tilfellene.. </a:t>
            </a:r>
          </a:p>
          <a:p>
            <a:pPr marL="216000" lvl="0" indent="-216000">
              <a:spcAft>
                <a:spcPts val="600"/>
              </a:spcAft>
              <a:buFont typeface="Arial" panose="020B0604020202020204" pitchFamily="34" charset="0"/>
              <a:buChar char="•"/>
            </a:pPr>
            <a:endParaRPr lang="nb-NO" sz="1600" kern="1200" noProof="0" dirty="0">
              <a:solidFill>
                <a:schemeClr val="tx1"/>
              </a:solidFill>
              <a:latin typeface="+mn-lt"/>
              <a:ea typeface="+mn-ea"/>
              <a:cs typeface="+mn-cs"/>
            </a:endParaRPr>
          </a:p>
          <a:p>
            <a:r>
              <a:rPr lang="nb-NO" noProof="0" dirty="0"/>
              <a:t>Det er bare 18 hulls runder fra spillere med handicap 36,0 eller lavere som tas med i beregningen av PCC, men PCC verdien vil påvirke alle som har spilt den dagen.</a:t>
            </a:r>
          </a:p>
          <a:p>
            <a:r>
              <a:rPr lang="nb-NO" noProof="0" dirty="0"/>
              <a:t>PCC beregnes automatisk i GolfBox.</a:t>
            </a:r>
          </a:p>
          <a:p>
            <a:r>
              <a:rPr lang="nb-NO" sz="1581" kern="1200" dirty="0">
                <a:solidFill>
                  <a:schemeClr val="tx1"/>
                </a:solidFill>
                <a:effectLst/>
                <a:latin typeface="+mn-lt"/>
                <a:ea typeface="+mn-ea"/>
                <a:cs typeface="+mn-cs"/>
              </a:rPr>
              <a:t>Det er viktig at spilleren registrerer sin score på spilledagen og at markøren godkjenner scoren på spilledagen. Da vil scoren være med å påvirke PCC og vil bli påvirket av PCC. </a:t>
            </a:r>
          </a:p>
          <a:p>
            <a:r>
              <a:rPr lang="nb-NO" sz="1581" kern="1200" dirty="0">
                <a:solidFill>
                  <a:schemeClr val="tx1"/>
                </a:solidFill>
                <a:effectLst/>
                <a:latin typeface="+mn-lt"/>
                <a:ea typeface="+mn-ea"/>
                <a:cs typeface="+mn-cs"/>
              </a:rPr>
              <a:t>Hvis scoren blir registrert eller godkjent på en senere dag vil den bare bli påvirket av PCC.</a:t>
            </a:r>
            <a:endParaRPr lang="nb-NO" noProof="0"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39</a:t>
            </a:fld>
            <a:endParaRPr lang="en-US" dirty="0"/>
          </a:p>
        </p:txBody>
      </p:sp>
    </p:spTree>
    <p:extLst>
      <p:ext uri="{BB962C8B-B14F-4D97-AF65-F5344CB8AC3E}">
        <p14:creationId xmlns:p14="http://schemas.microsoft.com/office/powerpoint/2010/main" val="1677759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600" noProof="0" dirty="0"/>
              <a:t>Vi har vel alle opplevd at alt stemmer og vi har spilt drømmerunden. I WHS finnes en funksjon som heter </a:t>
            </a:r>
            <a:r>
              <a:rPr lang="nb-NO" sz="1600" b="1" noProof="0" dirty="0"/>
              <a:t>Uvanlig god score</a:t>
            </a:r>
            <a:r>
              <a:rPr lang="nb-NO" sz="1600" noProof="0" dirty="0"/>
              <a:t>.</a:t>
            </a:r>
          </a:p>
          <a:p>
            <a:pPr marL="0" indent="0">
              <a:buFont typeface="Arial" panose="020B0604020202020204" pitchFamily="34" charset="0"/>
              <a:buNone/>
            </a:pPr>
            <a:endParaRPr lang="nb-NO" sz="1600" i="1" noProof="0" dirty="0"/>
          </a:p>
          <a:p>
            <a:pPr marL="0" indent="0">
              <a:buFont typeface="Arial" panose="020B0604020202020204" pitchFamily="34" charset="0"/>
              <a:buNone/>
            </a:pPr>
            <a:r>
              <a:rPr lang="nb-NO" sz="1600" i="1" noProof="0" dirty="0"/>
              <a:t>Klikk</a:t>
            </a:r>
            <a:endParaRPr lang="nb-NO" sz="1600" noProof="0" dirty="0"/>
          </a:p>
          <a:p>
            <a:pPr marL="171450" indent="-171450">
              <a:buFont typeface="Arial" panose="020B0604020202020204" pitchFamily="34" charset="0"/>
              <a:buChar char="•"/>
            </a:pPr>
            <a:r>
              <a:rPr lang="nb-NO" sz="1600" noProof="0" dirty="0"/>
              <a:t>Denne funksjonen slår til når handicap spilt til er minst 7,0 slag bedre enn handicap. Dette tilsvarer 43 poeng eller mer i Stableford.</a:t>
            </a:r>
          </a:p>
          <a:p>
            <a:pPr marL="0" indent="0">
              <a:buFont typeface="Arial" panose="020B0604020202020204" pitchFamily="34" charset="0"/>
              <a:buNone/>
            </a:pPr>
            <a:r>
              <a:rPr lang="nb-NO" sz="1600" i="1" noProof="0" dirty="0"/>
              <a:t>Klikk</a:t>
            </a:r>
          </a:p>
          <a:p>
            <a:pPr marL="171450" indent="-171450">
              <a:buFont typeface="Arial" panose="020B0604020202020204" pitchFamily="34" charset="0"/>
              <a:buChar char="•"/>
            </a:pPr>
            <a:r>
              <a:rPr lang="nb-NO" sz="1600" noProof="0" dirty="0"/>
              <a:t>Funksjonen gjør at handicapsenkningen blir større, siden du har vist en spillestyrke som er langt bedre enn ditt handicap.</a:t>
            </a:r>
          </a:p>
          <a:p>
            <a:pPr marL="171450" marR="0" lvl="0" indent="-171450" algn="l" defTabSz="120453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noProof="0" dirty="0"/>
              <a:t>Denne funksjonen styres automatisk i GolfBox.</a:t>
            </a:r>
          </a:p>
          <a:p>
            <a:pPr marL="171450" indent="-171450">
              <a:buFont typeface="Arial" panose="020B0604020202020204" pitchFamily="34" charset="0"/>
              <a:buChar char="•"/>
            </a:pPr>
            <a:endParaRPr lang="nb-NO" sz="1600" noProof="0"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40</a:t>
            </a:fld>
            <a:endParaRPr lang="en-US" dirty="0"/>
          </a:p>
        </p:txBody>
      </p:sp>
    </p:spTree>
    <p:extLst>
      <p:ext uri="{BB962C8B-B14F-4D97-AF65-F5344CB8AC3E}">
        <p14:creationId xmlns:p14="http://schemas.microsoft.com/office/powerpoint/2010/main" val="2947237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I dag finnes seks store handicapsystem i verden. Norge tilhører det europeiske (EGA Handicap System), som er benyttet i hele fastlands-Europa. Det er de lilla områdene på kartet.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Det har ikke vært noen standard metode for å omregne handicap fra ett handicapsystem til et annet.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Disse seks handicapsystemene skal nå... </a:t>
            </a:r>
            <a:r>
              <a:rPr lang="nb-NO" i="1" noProof="0" dirty="0"/>
              <a:t>Klikk</a:t>
            </a:r>
          </a:p>
          <a:p>
            <a:endParaRPr lang="nb-NO"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4</a:t>
            </a:fld>
            <a:endParaRPr lang="en-US" dirty="0"/>
          </a:p>
        </p:txBody>
      </p:sp>
    </p:spTree>
    <p:extLst>
      <p:ext uri="{BB962C8B-B14F-4D97-AF65-F5344CB8AC3E}">
        <p14:creationId xmlns:p14="http://schemas.microsoft.com/office/powerpoint/2010/main" val="240635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noProof="0" dirty="0"/>
              <a:t>Handicapkomiteen har en viktig funksjon i klubben og har verktøy for å kunne administreres medlemmenes handicap på beste måte, men bare de medlemmer som har klubben som hjemmeklubb.</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i="1" noProof="0" dirty="0"/>
              <a:t>Klikk</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nb-NO" sz="1600" kern="1200" noProof="0" dirty="0">
                <a:solidFill>
                  <a:schemeClr val="tx1"/>
                </a:solidFill>
                <a:latin typeface="+mn-lt"/>
                <a:ea typeface="+mn-ea"/>
                <a:cs typeface="+mn-cs"/>
              </a:rPr>
              <a:t>Handicapkomiteen kan gjøre manuelle justeringer – opp eller ned. Det er ingen grense på hvor mye, men det finnes retningslinjer.</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i="1" noProof="0" dirty="0"/>
              <a:t>Klikk</a:t>
            </a:r>
          </a:p>
          <a:p>
            <a:pPr marL="216000" lvl="0" indent="-216000">
              <a:spcAft>
                <a:spcPts val="600"/>
              </a:spcAft>
              <a:buFont typeface="Arial" panose="020B0604020202020204" pitchFamily="34" charset="0"/>
              <a:buChar char="•"/>
            </a:pPr>
            <a:r>
              <a:rPr lang="nb-NO" sz="1600" kern="1200" noProof="0" dirty="0">
                <a:solidFill>
                  <a:schemeClr val="tx1"/>
                </a:solidFill>
                <a:latin typeface="+mn-lt"/>
                <a:ea typeface="+mn-ea"/>
                <a:cs typeface="+mn-cs"/>
              </a:rPr>
              <a:t>Medlemmer kan be om en handicaprevision hvis de tror at deres handicap ikke lenger gjenspeiler deres spillestyrke. Men de bør ha minst 8 registrerte runder.</a:t>
            </a:r>
          </a:p>
          <a:p>
            <a:pPr marL="0" lvl="0" indent="0">
              <a:spcAft>
                <a:spcPts val="600"/>
              </a:spcAft>
              <a:buFont typeface="Arial" panose="020B0604020202020204" pitchFamily="34" charset="0"/>
              <a:buNone/>
            </a:pPr>
            <a:r>
              <a:rPr lang="nb-NO" sz="1600" i="1" kern="1200" noProof="0" dirty="0">
                <a:solidFill>
                  <a:schemeClr val="tx1"/>
                </a:solidFill>
                <a:latin typeface="+mn-lt"/>
                <a:ea typeface="+mn-ea"/>
                <a:cs typeface="+mn-cs"/>
              </a:rPr>
              <a:t>Klikk</a:t>
            </a:r>
          </a:p>
          <a:p>
            <a:pPr marL="216000" lvl="0" indent="-216000">
              <a:spcAft>
                <a:spcPts val="600"/>
              </a:spcAft>
              <a:buFont typeface="Arial" panose="020B0604020202020204" pitchFamily="34" charset="0"/>
              <a:buChar char="•"/>
            </a:pPr>
            <a:r>
              <a:rPr lang="nb-NO" sz="1600" kern="1200" noProof="0" dirty="0">
                <a:solidFill>
                  <a:schemeClr val="tx1"/>
                </a:solidFill>
                <a:latin typeface="+mn-lt"/>
                <a:ea typeface="+mn-ea"/>
                <a:cs typeface="+mn-cs"/>
              </a:rPr>
              <a:t>Årsrevisjon for alle medlemmer som har klubben som hjemmeklubb.</a:t>
            </a:r>
          </a:p>
          <a:p>
            <a:pPr marL="0" lvl="0" indent="0">
              <a:spcAft>
                <a:spcPts val="600"/>
              </a:spcAft>
              <a:buFont typeface="Arial" panose="020B0604020202020204" pitchFamily="34" charset="0"/>
              <a:buNone/>
            </a:pPr>
            <a:r>
              <a:rPr lang="nb-NO" sz="1600" i="1" kern="1200" noProof="0" dirty="0">
                <a:solidFill>
                  <a:schemeClr val="tx1"/>
                </a:solidFill>
                <a:latin typeface="+mn-lt"/>
                <a:ea typeface="+mn-ea"/>
                <a:cs typeface="+mn-cs"/>
              </a:rPr>
              <a:t>Klikk</a:t>
            </a:r>
          </a:p>
          <a:p>
            <a:pPr marL="285750" lvl="0" indent="-285750">
              <a:spcAft>
                <a:spcPts val="600"/>
              </a:spcAft>
              <a:buFont typeface="Arial" panose="020B0604020202020204" pitchFamily="34" charset="0"/>
              <a:buChar char="•"/>
            </a:pPr>
            <a:r>
              <a:rPr lang="nb-NO" sz="1600" kern="1200" noProof="0" dirty="0">
                <a:solidFill>
                  <a:schemeClr val="tx1"/>
                </a:solidFill>
                <a:latin typeface="+mn-lt"/>
                <a:ea typeface="+mn-ea"/>
                <a:cs typeface="+mn-cs"/>
              </a:rPr>
              <a:t>Inndra handicap for en periode, f.eks. når en spiller bevisst unnlater å følge reglene eller for å oppnå en urettmessig fordel.</a:t>
            </a:r>
          </a:p>
          <a:p>
            <a:pPr marL="285750" lvl="0" indent="-285750">
              <a:spcAft>
                <a:spcPts val="600"/>
              </a:spcAft>
              <a:buFont typeface="Arial" panose="020B0604020202020204" pitchFamily="34" charset="0"/>
              <a:buChar char="•"/>
            </a:pPr>
            <a:r>
              <a:rPr lang="nb-NO" sz="1600" kern="1200" noProof="0" dirty="0">
                <a:solidFill>
                  <a:schemeClr val="tx1"/>
                </a:solidFill>
                <a:latin typeface="+mn-lt"/>
                <a:ea typeface="+mn-ea"/>
                <a:cs typeface="+mn-cs"/>
              </a:rPr>
              <a:t>Fryse handicap, f.eks. bestemme at handicap ikke kan gå opp i en periode, bare ned.</a:t>
            </a:r>
          </a:p>
          <a:p>
            <a:pPr marL="285750" lvl="0" indent="-285750">
              <a:spcAft>
                <a:spcPts val="600"/>
              </a:spcAft>
              <a:buFont typeface="Arial" panose="020B0604020202020204" pitchFamily="34" charset="0"/>
              <a:buChar char="•"/>
            </a:pPr>
            <a:r>
              <a:rPr lang="nb-NO" sz="1600" kern="1200" noProof="0" dirty="0">
                <a:solidFill>
                  <a:schemeClr val="tx1"/>
                </a:solidFill>
                <a:latin typeface="+mn-lt"/>
                <a:ea typeface="+mn-ea"/>
                <a:cs typeface="+mn-cs"/>
              </a:rPr>
              <a:t>Legge inn straffescore, som er å legge inn en score når spilleren uten gyldig grunn ikke registrerer en handicaptellende runde.</a:t>
            </a:r>
          </a:p>
          <a:p>
            <a:pPr marL="0" lvl="0" indent="0">
              <a:spcAft>
                <a:spcPts val="600"/>
              </a:spcAft>
              <a:buFont typeface="Arial" panose="020B0604020202020204" pitchFamily="34" charset="0"/>
              <a:buNone/>
            </a:pPr>
            <a:endParaRPr lang="nb-NO" sz="1600" kern="1200" noProof="0" dirty="0">
              <a:solidFill>
                <a:schemeClr val="tx1"/>
              </a:solidFill>
              <a:latin typeface="+mn-lt"/>
              <a:ea typeface="+mn-ea"/>
              <a:cs typeface="+mn-cs"/>
            </a:endParaRPr>
          </a:p>
          <a:p>
            <a:pPr marL="0" lvl="0" indent="0">
              <a:spcAft>
                <a:spcPts val="600"/>
              </a:spcAft>
              <a:buFont typeface="Arial" panose="020B0604020202020204" pitchFamily="34" charset="0"/>
              <a:buNone/>
            </a:pPr>
            <a:r>
              <a:rPr lang="nb-NO" sz="1600" i="1" kern="1200" noProof="0" dirty="0">
                <a:solidFill>
                  <a:schemeClr val="tx1"/>
                </a:solidFill>
                <a:latin typeface="+mn-lt"/>
                <a:ea typeface="+mn-ea"/>
                <a:cs typeface="+mn-cs"/>
              </a:rPr>
              <a:t>Klikk (fyll i denne ut ifra deres klubb)</a:t>
            </a:r>
          </a:p>
          <a:p>
            <a:pPr marL="216000" marR="0" lvl="0"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nb-NO" sz="1600" kern="1200" noProof="0" dirty="0">
                <a:solidFill>
                  <a:schemeClr val="tx1"/>
                </a:solidFill>
                <a:latin typeface="+mn-lt"/>
                <a:ea typeface="+mn-ea"/>
                <a:cs typeface="+mn-cs"/>
              </a:rPr>
              <a:t>I vår klubb består handicapkomiteen (alternativt handicapansvarlig) av følgende personer. Du kan f.eks. nå dem på e-post...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sv-SE" sz="1600" kern="1200" dirty="0">
              <a:solidFill>
                <a:schemeClr val="tx1"/>
              </a:solidFill>
              <a:latin typeface="+mn-lt"/>
              <a:ea typeface="+mn-ea"/>
              <a:cs typeface="+mn-cs"/>
            </a:endParaRPr>
          </a:p>
        </p:txBody>
      </p:sp>
      <p:sp>
        <p:nvSpPr>
          <p:cNvPr id="4" name="Plassholder for lysbildenummer 3"/>
          <p:cNvSpPr>
            <a:spLocks noGrp="1"/>
          </p:cNvSpPr>
          <p:nvPr>
            <p:ph type="sldNum" sz="quarter" idx="5"/>
          </p:nvPr>
        </p:nvSpPr>
        <p:spPr/>
        <p:txBody>
          <a:bodyPr/>
          <a:lstStyle/>
          <a:p>
            <a:fld id="{B15CCEEE-E9A9-443D-B33D-FBCFF440057A}" type="slidenum">
              <a:rPr lang="en-US" smtClean="0"/>
              <a:t>41</a:t>
            </a:fld>
            <a:endParaRPr lang="en-US" dirty="0"/>
          </a:p>
        </p:txBody>
      </p:sp>
    </p:spTree>
    <p:extLst>
      <p:ext uri="{BB962C8B-B14F-4D97-AF65-F5344CB8AC3E}">
        <p14:creationId xmlns:p14="http://schemas.microsoft.com/office/powerpoint/2010/main" val="2789844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42</a:t>
            </a:fld>
            <a:endParaRPr lang="en-US" dirty="0"/>
          </a:p>
        </p:txBody>
      </p:sp>
    </p:spTree>
    <p:extLst>
      <p:ext uri="{BB962C8B-B14F-4D97-AF65-F5344CB8AC3E}">
        <p14:creationId xmlns:p14="http://schemas.microsoft.com/office/powerpoint/2010/main" val="42132000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defTabSz="914400" rtl="0" eaLnBrk="1" latinLnBrk="0" hangingPunct="1">
              <a:spcAft>
                <a:spcPts val="600"/>
              </a:spcAft>
              <a:buFont typeface="Arial" panose="020B0604020202020204" pitchFamily="34" charset="0"/>
              <a:buNone/>
            </a:pPr>
            <a:r>
              <a:rPr lang="nb-NO" sz="1200" kern="1200" noProof="0" dirty="0">
                <a:solidFill>
                  <a:schemeClr val="tx1"/>
                </a:solidFill>
                <a:latin typeface="+mn-lt"/>
                <a:ea typeface="+mn-ea"/>
                <a:cs typeface="+mn-cs"/>
              </a:rPr>
              <a:t>Det vanligste spørsmålet er hva som kommer til å skje med handicap ved overgangen til WHS. </a:t>
            </a:r>
          </a:p>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effectLst/>
                <a:latin typeface="+mn-lt"/>
                <a:ea typeface="+mn-ea"/>
                <a:cs typeface="+mn-cs"/>
              </a:rPr>
              <a:t>Klikk</a:t>
            </a:r>
            <a:endParaRPr lang="nb-NO" sz="1200" kern="1200" noProof="0" dirty="0">
              <a:solidFill>
                <a:schemeClr val="tx1"/>
              </a:solidFill>
              <a:effectLst/>
              <a:latin typeface="+mn-lt"/>
              <a:ea typeface="+mn-ea"/>
              <a:cs typeface="+mn-cs"/>
            </a:endParaRPr>
          </a:p>
          <a:p>
            <a:pPr marL="171450" lvl="0" indent="-171450" algn="l" defTabSz="914400" rtl="0" eaLnBrk="1" latinLnBrk="0" hangingPunct="1">
              <a:spcAft>
                <a:spcPts val="600"/>
              </a:spcAft>
              <a:buFont typeface="Arial" panose="020B0604020202020204" pitchFamily="34" charset="0"/>
              <a:buChar char="•"/>
            </a:pPr>
            <a:r>
              <a:rPr lang="nb-NO" sz="1200" kern="1200" noProof="0" dirty="0">
                <a:solidFill>
                  <a:schemeClr val="tx1"/>
                </a:solidFill>
                <a:effectLst/>
                <a:latin typeface="+mn-lt"/>
                <a:ea typeface="+mn-ea"/>
                <a:cs typeface="+mn-cs"/>
              </a:rPr>
              <a:t>Det er umulig å forutsi hvordan WHS vil påvirke handicapet til hver enkelt golfer. Det kan bli høyere, lavere eller være det samme som før. </a:t>
            </a:r>
          </a:p>
          <a:p>
            <a:pPr marL="0" indent="0">
              <a:buFont typeface="Arial" panose="020B0604020202020204" pitchFamily="34" charset="0"/>
              <a:buNone/>
            </a:pPr>
            <a:r>
              <a:rPr lang="nb-NO" sz="1200" i="1" kern="1200" noProof="0" dirty="0">
                <a:solidFill>
                  <a:schemeClr val="tx1"/>
                </a:solidFill>
                <a:effectLst/>
                <a:latin typeface="+mn-lt"/>
                <a:ea typeface="+mn-ea"/>
                <a:cs typeface="+mn-cs"/>
              </a:rPr>
              <a:t>Klikk</a:t>
            </a:r>
          </a:p>
          <a:p>
            <a:pPr marL="171450" indent="-171450">
              <a:buFont typeface="Arial" panose="020B0604020202020204" pitchFamily="34" charset="0"/>
              <a:buChar char="•"/>
            </a:pPr>
            <a:r>
              <a:rPr lang="nb-NO" sz="1200" kern="1200" noProof="0" dirty="0">
                <a:solidFill>
                  <a:schemeClr val="tx1"/>
                </a:solidFill>
                <a:effectLst/>
                <a:latin typeface="+mn-lt"/>
                <a:ea typeface="+mn-ea"/>
                <a:cs typeface="+mn-cs"/>
              </a:rPr>
              <a:t>Årsaken er at et handicapsystem er alltid avhengig av hva som er registrert. Har du spilt mye og har hatt til vane å registrere alle eller mange av rundene, både dårlige og gode, har du mest sannsynlig et EGA handicap som gjenspeiler din spillestyrke. Det bør da ikke bli så stor forandring når du får ditt nye handicap. </a:t>
            </a:r>
          </a:p>
          <a:p>
            <a:pPr marL="171450" indent="-171450">
              <a:buFont typeface="Arial" panose="020B0604020202020204" pitchFamily="34" charset="0"/>
              <a:buChar char="•"/>
            </a:pPr>
            <a:r>
              <a:rPr lang="nb-NO" sz="1200" kern="1200" noProof="0" dirty="0">
                <a:solidFill>
                  <a:schemeClr val="tx1"/>
                </a:solidFill>
                <a:effectLst/>
                <a:latin typeface="+mn-lt"/>
                <a:ea typeface="+mn-ea"/>
                <a:cs typeface="+mn-cs"/>
              </a:rPr>
              <a:t>Har du registrert få runder kan ditt handicap ligge på et nivå som ikke gjenspeiler din spillestyrke.</a:t>
            </a:r>
          </a:p>
          <a:p>
            <a:pPr marL="0" indent="0">
              <a:buFont typeface="Arial" panose="020B0604020202020204" pitchFamily="34" charset="0"/>
              <a:buNone/>
            </a:pPr>
            <a:r>
              <a:rPr lang="nb-NO" sz="1200" i="1" kern="1200" noProof="0" dirty="0">
                <a:solidFill>
                  <a:schemeClr val="tx1"/>
                </a:solidFill>
                <a:effectLst/>
                <a:latin typeface="+mn-lt"/>
                <a:ea typeface="+mn-ea"/>
                <a:cs typeface="+mn-cs"/>
              </a:rPr>
              <a:t>Klikk</a:t>
            </a:r>
          </a:p>
          <a:p>
            <a:pPr marL="171450" indent="-171450">
              <a:buFont typeface="Arial" panose="020B0604020202020204" pitchFamily="34" charset="0"/>
              <a:buChar char="•"/>
            </a:pPr>
            <a:r>
              <a:rPr lang="nb-NO" sz="1200" kern="1200" noProof="0" dirty="0">
                <a:solidFill>
                  <a:schemeClr val="tx1"/>
                </a:solidFill>
                <a:effectLst/>
                <a:latin typeface="+mn-lt"/>
                <a:ea typeface="+mn-ea"/>
                <a:cs typeface="+mn-cs"/>
              </a:rPr>
              <a:t>Generelt kan vi si at en spiller hvis handicap er på vei opp, vil generelt få et høyere handicap.</a:t>
            </a:r>
          </a:p>
          <a:p>
            <a:r>
              <a:rPr lang="nb-NO" sz="1200" i="1" kern="1200" noProof="0" dirty="0">
                <a:solidFill>
                  <a:schemeClr val="tx1"/>
                </a:solidFill>
                <a:effectLst/>
                <a:latin typeface="+mn-lt"/>
                <a:ea typeface="+mn-ea"/>
                <a:cs typeface="+mn-cs"/>
              </a:rPr>
              <a:t>Klikk</a:t>
            </a:r>
          </a:p>
          <a:p>
            <a:r>
              <a:rPr lang="nb-NO" sz="1200" kern="1200" noProof="0" dirty="0">
                <a:solidFill>
                  <a:schemeClr val="tx1"/>
                </a:solidFill>
                <a:effectLst/>
                <a:latin typeface="+mn-lt"/>
                <a:ea typeface="+mn-ea"/>
                <a:cs typeface="+mn-cs"/>
              </a:rPr>
              <a:t>Tips: Registrer alle runder, både dine gode og dårlige – så mange som mulig – for å få et riktigere handicap!</a:t>
            </a:r>
            <a:endParaRPr lang="nb-NO" sz="1200" noProof="0"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43</a:t>
            </a:fld>
            <a:endParaRPr lang="en-US" dirty="0"/>
          </a:p>
        </p:txBody>
      </p:sp>
    </p:spTree>
    <p:extLst>
      <p:ext uri="{BB962C8B-B14F-4D97-AF65-F5344CB8AC3E}">
        <p14:creationId xmlns:p14="http://schemas.microsoft.com/office/powerpoint/2010/main" val="4207237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kern="1200" noProof="0" dirty="0">
                <a:solidFill>
                  <a:schemeClr val="tx1"/>
                </a:solidFill>
                <a:latin typeface="+mn-lt"/>
                <a:ea typeface="+mn-ea"/>
                <a:cs typeface="+mn-cs"/>
              </a:rPr>
              <a:t>Gjør oppmerksom på at scorer som ikke inneholder fullstendig informasjon, altså:</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kern="1200" noProof="0" dirty="0">
                <a:solidFill>
                  <a:schemeClr val="tx1"/>
                </a:solidFill>
                <a:latin typeface="+mn-lt"/>
                <a:ea typeface="+mn-ea"/>
                <a:cs typeface="+mn-cs"/>
              </a:rPr>
              <a:t>- Bruttoscore eller Stableford poeng, og</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kern="1200" noProof="0" dirty="0">
                <a:solidFill>
                  <a:schemeClr val="tx1"/>
                </a:solidFill>
                <a:latin typeface="+mn-lt"/>
                <a:ea typeface="+mn-ea"/>
                <a:cs typeface="+mn-cs"/>
              </a:rPr>
              <a:t>- Baneverdi, og</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kern="1200" noProof="0" dirty="0">
                <a:solidFill>
                  <a:schemeClr val="tx1"/>
                </a:solidFill>
                <a:latin typeface="+mn-lt"/>
                <a:ea typeface="+mn-ea"/>
                <a:cs typeface="+mn-cs"/>
              </a:rPr>
              <a:t>- Slopeverdi</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kern="1200" noProof="0">
                <a:solidFill>
                  <a:schemeClr val="tx1"/>
                </a:solidFill>
                <a:latin typeface="+mn-lt"/>
                <a:ea typeface="+mn-ea"/>
                <a:cs typeface="+mn-cs"/>
              </a:rPr>
              <a:t>kan </a:t>
            </a:r>
            <a:r>
              <a:rPr lang="nb-NO" sz="1600" kern="1200" noProof="0" dirty="0">
                <a:solidFill>
                  <a:schemeClr val="tx1"/>
                </a:solidFill>
                <a:latin typeface="+mn-lt"/>
                <a:ea typeface="+mn-ea"/>
                <a:cs typeface="+mn-cs"/>
              </a:rPr>
              <a:t>ikke benyttes i konverteringen.</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kern="1200" noProof="0" dirty="0">
                <a:solidFill>
                  <a:schemeClr val="tx1"/>
                </a:solidFill>
                <a:latin typeface="+mn-lt"/>
                <a:ea typeface="+mn-ea"/>
                <a:cs typeface="+mn-cs"/>
              </a:rPr>
              <a:t>For eksempel, en runde fra Spania hvor det bare er registrert 32 poeng, sier ingenting om hvor god prestasjon dette var i forhold til banens par og vanskelighetsgrad, og kan dermed ikke brukes i konverteringen.</a:t>
            </a:r>
          </a:p>
        </p:txBody>
      </p:sp>
      <p:sp>
        <p:nvSpPr>
          <p:cNvPr id="4" name="Plassholder for lysbildenummer 3"/>
          <p:cNvSpPr>
            <a:spLocks noGrp="1"/>
          </p:cNvSpPr>
          <p:nvPr>
            <p:ph type="sldNum" sz="quarter" idx="5"/>
          </p:nvPr>
        </p:nvSpPr>
        <p:spPr/>
        <p:txBody>
          <a:bodyPr/>
          <a:lstStyle/>
          <a:p>
            <a:fld id="{B15CCEEE-E9A9-443D-B33D-FBCFF440057A}" type="slidenum">
              <a:rPr lang="en-US" smtClean="0"/>
              <a:t>44</a:t>
            </a:fld>
            <a:endParaRPr lang="en-US" dirty="0"/>
          </a:p>
        </p:txBody>
      </p:sp>
    </p:spTree>
    <p:extLst>
      <p:ext uri="{BB962C8B-B14F-4D97-AF65-F5344CB8AC3E}">
        <p14:creationId xmlns:p14="http://schemas.microsoft.com/office/powerpoint/2010/main" val="14796366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defTabSz="914400" rtl="0" eaLnBrk="1" latinLnBrk="0" hangingPunct="1">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endParaRPr lang="nb-NO" sz="1200" kern="1200" noProof="0" dirty="0">
              <a:solidFill>
                <a:schemeClr val="tx1"/>
              </a:solidFill>
              <a:latin typeface="+mn-lt"/>
              <a:ea typeface="+mn-ea"/>
              <a:cs typeface="+mn-cs"/>
            </a:endParaRPr>
          </a:p>
          <a:p>
            <a:pPr marL="216000" lvl="0" indent="-21600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Ditt handicap kommer blir beregnet som et gjennomsnitt med utgangspunkt i de rundene som er registrert siden 1. januar 2017.</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200" i="1" kern="1200" noProof="0" dirty="0">
                <a:solidFill>
                  <a:schemeClr val="tx1"/>
                </a:solidFill>
                <a:latin typeface="+mn-lt"/>
                <a:ea typeface="+mn-ea"/>
                <a:cs typeface="+mn-cs"/>
              </a:rPr>
              <a:t>Klikk</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nb-NO" sz="1200" kern="1200" noProof="0" dirty="0">
                <a:solidFill>
                  <a:schemeClr val="tx1"/>
                </a:solidFill>
                <a:latin typeface="+mn-lt"/>
                <a:ea typeface="+mn-ea"/>
                <a:cs typeface="+mn-cs"/>
              </a:rPr>
              <a:t>For golfere med færre enn 20 registrerte handicaptellende runder siden 1. januar 2017 beregner systemet i henhold til tabellen for færre enn 20 runder. Hvor mange her har færre enn 20 runder?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nb-NO" sz="1200" kern="1200" noProof="0" dirty="0">
                <a:solidFill>
                  <a:schemeClr val="tx1"/>
                </a:solidFill>
                <a:latin typeface="+mn-lt"/>
                <a:ea typeface="+mn-ea"/>
                <a:cs typeface="+mn-cs"/>
              </a:rPr>
              <a:t>Dette gjelder både ”gamle” golfere som har registrert få runder og ”nye” golfere som ikke har spilt så lenge og har rukket å registrere 20 runder. </a:t>
            </a:r>
            <a:endParaRPr lang="nb-NO" sz="1200" i="1" kern="1200" noProof="0" dirty="0">
              <a:solidFill>
                <a:schemeClr val="tx1"/>
              </a:solidFill>
              <a:latin typeface="+mn-lt"/>
              <a:ea typeface="+mn-ea"/>
              <a:cs typeface="+mn-cs"/>
            </a:endParaRPr>
          </a:p>
          <a:p>
            <a:pPr marL="171450" lvl="0" indent="-17145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Denne beregningstabellen ligger programmert i GolfBox og er også gjengitt i handicapreglene. Vi skal se noen eksempler på dette senere.</a:t>
            </a:r>
          </a:p>
          <a:p>
            <a:pPr marL="171450" lvl="0" indent="-171450" algn="l" defTabSz="914400" rtl="0" eaLnBrk="1" latinLnBrk="0" hangingPunct="1">
              <a:spcAft>
                <a:spcPts val="600"/>
              </a:spcAft>
              <a:buFont typeface="Arial" panose="020B0604020202020204" pitchFamily="34" charset="0"/>
              <a:buChar char="•"/>
            </a:pPr>
            <a:r>
              <a:rPr lang="nb-NO" sz="1200" kern="1200" noProof="0" dirty="0">
                <a:solidFill>
                  <a:schemeClr val="tx1"/>
                </a:solidFill>
                <a:latin typeface="+mn-lt"/>
                <a:ea typeface="+mn-ea"/>
                <a:cs typeface="+mn-cs"/>
              </a:rPr>
              <a:t>Mange har ingen runder registrert siden 1. januar 2017. Vi har en løsning på dette også, som vi skal se på i et eksempel senere.</a:t>
            </a:r>
          </a:p>
          <a:p>
            <a:pPr marL="0" lvl="0" indent="0">
              <a:spcAft>
                <a:spcPts val="600"/>
              </a:spcAft>
              <a:buFont typeface="Arial" panose="020B0604020202020204" pitchFamily="34" charset="0"/>
              <a:buNone/>
            </a:pPr>
            <a:r>
              <a:rPr lang="nb-NO" sz="1200" i="1" kern="1200" noProof="0" dirty="0">
                <a:solidFill>
                  <a:schemeClr val="tx1"/>
                </a:solidFill>
                <a:latin typeface="+mn-lt"/>
                <a:ea typeface="+mn-ea"/>
                <a:cs typeface="+mn-cs"/>
              </a:rPr>
              <a:t>Klikk</a:t>
            </a:r>
          </a:p>
          <a:p>
            <a:pPr marL="216000" lvl="0" indent="-216000">
              <a:spcAft>
                <a:spcPts val="600"/>
              </a:spcAft>
              <a:buFont typeface="Arial" panose="020B0604020202020204" pitchFamily="34" charset="0"/>
              <a:buChar char="•"/>
            </a:pPr>
            <a:r>
              <a:rPr lang="nb-NO" sz="1200" kern="1200" noProof="0" dirty="0">
                <a:solidFill>
                  <a:schemeClr val="tx1"/>
                </a:solidFill>
                <a:latin typeface="+mn-lt"/>
                <a:ea typeface="+mn-ea"/>
                <a:cs typeface="+mn-cs"/>
              </a:rPr>
              <a:t>Ved overgangen legger systemet også inn en såkalt ”fiktiv handicaptellende runde” som er lik ditt EGA Handicap + 2. Hensikten med denne fiktive runden er at det ikke skal bli så store forandringer ved overgangen.</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200" i="1" kern="1200" noProof="0" dirty="0">
                <a:solidFill>
                  <a:schemeClr val="tx1"/>
                </a:solidFill>
                <a:latin typeface="+mn-lt"/>
                <a:ea typeface="+mn-ea"/>
                <a:cs typeface="+mn-cs"/>
              </a:rPr>
              <a:t>Klikk</a:t>
            </a:r>
          </a:p>
          <a:p>
            <a:pPr marL="216000" lvl="0" indent="-216000">
              <a:spcAft>
                <a:spcPts val="600"/>
              </a:spcAft>
              <a:buFont typeface="Arial" panose="020B0604020202020204" pitchFamily="34" charset="0"/>
              <a:buChar char="•"/>
            </a:pPr>
            <a:r>
              <a:rPr lang="nb-NO" sz="1200" kern="1200" noProof="0" dirty="0">
                <a:solidFill>
                  <a:schemeClr val="tx1"/>
                </a:solidFill>
                <a:latin typeface="+mn-lt"/>
                <a:ea typeface="+mn-ea"/>
                <a:cs typeface="+mn-cs"/>
              </a:rPr>
              <a:t>Den fiktive runden hjelper også til med å ”redde” overgangen for golfere som ikke har en eneste runde registrert i systemet fra 2017 til 29. februar 2020. For disse blir nytt WHS handicap det samme som nåværende EGA Handicap.</a:t>
            </a:r>
          </a:p>
          <a:p>
            <a:pPr marL="216000" lvl="0" indent="-216000">
              <a:spcAft>
                <a:spcPts val="600"/>
              </a:spcAft>
              <a:buFont typeface="Arial" panose="020B0604020202020204" pitchFamily="34" charset="0"/>
              <a:buChar char="•"/>
            </a:pPr>
            <a:r>
              <a:rPr lang="nb-NO" sz="1200" kern="1200" noProof="0" dirty="0">
                <a:solidFill>
                  <a:schemeClr val="tx1"/>
                </a:solidFill>
                <a:latin typeface="+mn-lt"/>
                <a:ea typeface="+mn-ea"/>
                <a:cs typeface="+mn-cs"/>
              </a:rPr>
              <a:t>Oppfordringen er veldig klar, begynn å registrere som mange runder som mulig for å få et så riktig og rettferdig handicap som mulig.</a:t>
            </a:r>
            <a:endParaRPr lang="nb-NO" sz="1200" noProof="0"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45</a:t>
            </a:fld>
            <a:endParaRPr lang="en-US" dirty="0"/>
          </a:p>
        </p:txBody>
      </p:sp>
    </p:spTree>
    <p:extLst>
      <p:ext uri="{BB962C8B-B14F-4D97-AF65-F5344CB8AC3E}">
        <p14:creationId xmlns:p14="http://schemas.microsoft.com/office/powerpoint/2010/main" val="893247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46</a:t>
            </a:fld>
            <a:endParaRPr lang="en-US" dirty="0"/>
          </a:p>
        </p:txBody>
      </p:sp>
    </p:spTree>
    <p:extLst>
      <p:ext uri="{BB962C8B-B14F-4D97-AF65-F5344CB8AC3E}">
        <p14:creationId xmlns:p14="http://schemas.microsoft.com/office/powerpoint/2010/main" val="7006148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a:t>Slik ser den fullstendige handicapberegningstabellen ut for en spiller som har færre enn 20 registrerte handicaptellende runder. Denne tabellen brukes også for nye golfere som registrerer sine første runder.</a:t>
            </a:r>
          </a:p>
          <a:p>
            <a:endParaRPr lang="nb-NO" noProof="0" dirty="0"/>
          </a:p>
          <a:p>
            <a:r>
              <a:rPr lang="nb-NO" noProof="0" dirty="0"/>
              <a:t>I forbindelse med overgangen til WHS er tallene i de grå skraverte feltene lagt til, for å illustrere den fiktive runden i forbindelse med overgangen.</a:t>
            </a:r>
          </a:p>
          <a:p>
            <a:endParaRPr lang="nb-NO" noProof="0" dirty="0"/>
          </a:p>
          <a:p>
            <a:r>
              <a:rPr lang="nb-NO" noProof="0" dirty="0"/>
              <a:t>Og husk: Du behøver ikke forstå eller lære deg denne tabellen. Alt tas hånd om helt automatisk i GolfBox.</a:t>
            </a:r>
          </a:p>
          <a:p>
            <a:endParaRPr lang="nb-NO"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47</a:t>
            </a:fld>
            <a:endParaRPr lang="en-US" dirty="0"/>
          </a:p>
        </p:txBody>
      </p:sp>
    </p:spTree>
    <p:extLst>
      <p:ext uri="{BB962C8B-B14F-4D97-AF65-F5344CB8AC3E}">
        <p14:creationId xmlns:p14="http://schemas.microsoft.com/office/powerpoint/2010/main" val="14503983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noProof="0" dirty="0"/>
              <a:t>Klikk</a:t>
            </a:r>
          </a:p>
          <a:p>
            <a:r>
              <a:rPr lang="nb-NO" noProof="0" dirty="0"/>
              <a:t>En spiller har handicap 27,8 før overgangen.</a:t>
            </a:r>
          </a:p>
          <a:p>
            <a:r>
              <a:rPr lang="nb-NO" i="1" noProof="0" dirty="0"/>
              <a:t>Klikk</a:t>
            </a:r>
          </a:p>
          <a:p>
            <a:r>
              <a:rPr lang="nb-NO" noProof="0" dirty="0"/>
              <a:t>Har ingen handicaptellende runder de siste tre årene.</a:t>
            </a:r>
          </a:p>
          <a:p>
            <a:r>
              <a:rPr lang="nb-NO" i="1" noProof="0" dirty="0"/>
              <a:t>Klikk</a:t>
            </a:r>
            <a:endParaRPr lang="nb-NO" noProof="0" dirty="0"/>
          </a:p>
          <a:p>
            <a:r>
              <a:rPr lang="nb-NO" noProof="0" dirty="0"/>
              <a:t>Systemet legger inn en fiktiv runde som gjenspeiler nåværende handicap.</a:t>
            </a:r>
          </a:p>
          <a:p>
            <a:r>
              <a:rPr lang="nb-NO" i="1" noProof="0" dirty="0"/>
              <a:t>Klikk</a:t>
            </a:r>
            <a:endParaRPr lang="nb-NO" noProof="0" dirty="0"/>
          </a:p>
          <a:p>
            <a:r>
              <a:rPr lang="nb-NO" noProof="0" dirty="0"/>
              <a:t>Spilleren får da én handicaptellende runde i GolfBox.</a:t>
            </a:r>
          </a:p>
          <a:p>
            <a:r>
              <a:rPr lang="nb-NO" i="1" noProof="0" dirty="0"/>
              <a:t>Klikk</a:t>
            </a:r>
            <a:endParaRPr lang="nb-NO" noProof="0" dirty="0"/>
          </a:p>
          <a:p>
            <a:r>
              <a:rPr lang="nb-NO" noProof="0" dirty="0"/>
              <a:t>Systemet bruker den fiktive runden til å beregne handicap.</a:t>
            </a:r>
          </a:p>
          <a:p>
            <a:r>
              <a:rPr lang="nb-NO" i="1" noProof="0" dirty="0"/>
              <a:t>Klikk</a:t>
            </a:r>
            <a:endParaRPr lang="nb-NO" noProof="0" dirty="0"/>
          </a:p>
          <a:p>
            <a:r>
              <a:rPr lang="nb-NO" noProof="0" dirty="0"/>
              <a:t>Spillerens nye handicap blir uforandret 27,8.</a:t>
            </a:r>
          </a:p>
        </p:txBody>
      </p:sp>
      <p:sp>
        <p:nvSpPr>
          <p:cNvPr id="4" name="Plassholder for lysbildenummer 3"/>
          <p:cNvSpPr>
            <a:spLocks noGrp="1"/>
          </p:cNvSpPr>
          <p:nvPr>
            <p:ph type="sldNum" sz="quarter" idx="5"/>
          </p:nvPr>
        </p:nvSpPr>
        <p:spPr/>
        <p:txBody>
          <a:bodyPr/>
          <a:lstStyle/>
          <a:p>
            <a:fld id="{B15CCEEE-E9A9-443D-B33D-FBCFF440057A}" type="slidenum">
              <a:rPr lang="en-US" smtClean="0"/>
              <a:t>48</a:t>
            </a:fld>
            <a:endParaRPr lang="en-US" dirty="0"/>
          </a:p>
        </p:txBody>
      </p:sp>
    </p:spTree>
    <p:extLst>
      <p:ext uri="{BB962C8B-B14F-4D97-AF65-F5344CB8AC3E}">
        <p14:creationId xmlns:p14="http://schemas.microsoft.com/office/powerpoint/2010/main" val="18481585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noProof="0" dirty="0"/>
              <a:t>Klikk</a:t>
            </a:r>
          </a:p>
          <a:p>
            <a:r>
              <a:rPr lang="nb-NO" noProof="0" dirty="0"/>
              <a:t>En spiller har handicap 10,5 før overgangen.</a:t>
            </a:r>
          </a:p>
          <a:p>
            <a:r>
              <a:rPr lang="nb-NO" i="1" noProof="0" dirty="0"/>
              <a:t>Klikk</a:t>
            </a:r>
          </a:p>
          <a:p>
            <a:r>
              <a:rPr lang="nb-NO" noProof="0" dirty="0"/>
              <a:t>Har tre handicaptellende runder i GolfBox de siste tre årene: 17,3 – 25,5 – 23,1</a:t>
            </a:r>
          </a:p>
          <a:p>
            <a:r>
              <a:rPr lang="nb-NO" i="1" noProof="0" dirty="0"/>
              <a:t>Klikk</a:t>
            </a:r>
          </a:p>
          <a:p>
            <a:r>
              <a:rPr lang="nb-NO" noProof="0" dirty="0"/>
              <a:t>Systemet legger inn en fiktiv runde som gjenspeiler nåværende handicap.</a:t>
            </a:r>
          </a:p>
          <a:p>
            <a:r>
              <a:rPr lang="nb-NO" i="1" noProof="0" dirty="0"/>
              <a:t>Klikk</a:t>
            </a:r>
          </a:p>
          <a:p>
            <a:r>
              <a:rPr lang="nb-NO" noProof="0" dirty="0"/>
              <a:t>Spilleren har da fire handicaptellende runder i GolfBox.</a:t>
            </a:r>
          </a:p>
          <a:p>
            <a:r>
              <a:rPr lang="nb-NO" i="1" noProof="0" dirty="0"/>
              <a:t>Klikk</a:t>
            </a:r>
          </a:p>
          <a:p>
            <a:r>
              <a:rPr lang="nb-NO" noProof="0" dirty="0"/>
              <a:t>Ved fire runder bruker systemet ”laveste 1 for å beregne handicap.</a:t>
            </a:r>
          </a:p>
          <a:p>
            <a:r>
              <a:rPr lang="nb-NO" i="1" noProof="0" dirty="0"/>
              <a:t>Klikk</a:t>
            </a:r>
          </a:p>
          <a:p>
            <a:r>
              <a:rPr lang="nb-NO" noProof="0" dirty="0"/>
              <a:t>I dette tilfellet blir det den fiktive runden.</a:t>
            </a:r>
          </a:p>
          <a:p>
            <a:r>
              <a:rPr lang="nb-NO" i="1" noProof="0" dirty="0"/>
              <a:t>Klikk</a:t>
            </a:r>
          </a:p>
          <a:p>
            <a:r>
              <a:rPr lang="nb-NO" noProof="0" dirty="0"/>
              <a:t>Spillerens nye handicap blir uforandret 10,5.</a:t>
            </a:r>
          </a:p>
          <a:p>
            <a:endParaRPr lang="sv-SE"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49</a:t>
            </a:fld>
            <a:endParaRPr lang="en-US" dirty="0"/>
          </a:p>
        </p:txBody>
      </p:sp>
    </p:spTree>
    <p:extLst>
      <p:ext uri="{BB962C8B-B14F-4D97-AF65-F5344CB8AC3E}">
        <p14:creationId xmlns:p14="http://schemas.microsoft.com/office/powerpoint/2010/main" val="37127079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a:t>En spiller har handicap 9,1 før overgangen.</a:t>
            </a:r>
          </a:p>
          <a:p>
            <a:r>
              <a:rPr lang="nb-NO" i="1" noProof="0" dirty="0"/>
              <a:t>Klikk</a:t>
            </a:r>
          </a:p>
          <a:p>
            <a:r>
              <a:rPr lang="nb-NO" noProof="0" dirty="0"/>
              <a:t>Har syv handicaptellende runder i GolfBox de seneste tre årene: 20,0 – 19,1 – 17,6 – 14,4 – 12,9 - 13,1 – 21,9</a:t>
            </a:r>
          </a:p>
          <a:p>
            <a:r>
              <a:rPr lang="nb-NO" i="1" noProof="0" dirty="0"/>
              <a:t>Klikk</a:t>
            </a:r>
          </a:p>
          <a:p>
            <a:r>
              <a:rPr lang="nb-NO" noProof="0" dirty="0"/>
              <a:t>Systemet legger inn en fiktiv handicaptellende runde som gjenspeiler spillerens nåværende handicap.</a:t>
            </a:r>
          </a:p>
          <a:p>
            <a:r>
              <a:rPr lang="nb-NO" i="1" noProof="0" dirty="0"/>
              <a:t>Klikk</a:t>
            </a:r>
          </a:p>
          <a:p>
            <a:r>
              <a:rPr lang="nb-NO" noProof="0" dirty="0"/>
              <a:t>Spilleren har da åtte handicaptellende runder i GolfBox.</a:t>
            </a:r>
          </a:p>
          <a:p>
            <a:r>
              <a:rPr lang="nb-NO" i="1" noProof="0" dirty="0"/>
              <a:t>Klikk</a:t>
            </a:r>
          </a:p>
          <a:p>
            <a:r>
              <a:rPr lang="nb-NO" noProof="0" dirty="0"/>
              <a:t>Ved syv runder bruker systemet ”snittet av laveste 2” for å beregne handicap.</a:t>
            </a:r>
          </a:p>
          <a:p>
            <a:r>
              <a:rPr lang="nb-NO" i="1" noProof="0" dirty="0"/>
              <a:t>Klikk</a:t>
            </a:r>
          </a:p>
          <a:p>
            <a:r>
              <a:rPr lang="nb-NO" noProof="0" dirty="0"/>
              <a:t>I dette tilfellet den fiktive og 12,9.</a:t>
            </a:r>
          </a:p>
          <a:p>
            <a:r>
              <a:rPr lang="nb-NO" i="1" noProof="0" dirty="0"/>
              <a:t>Klikk</a:t>
            </a:r>
          </a:p>
          <a:p>
            <a:r>
              <a:rPr lang="nb-NO" noProof="0" dirty="0"/>
              <a:t>Spillerens nye handicap blir 12,0.</a:t>
            </a:r>
          </a:p>
        </p:txBody>
      </p:sp>
      <p:sp>
        <p:nvSpPr>
          <p:cNvPr id="4" name="Plassholder for lysbildenummer 3"/>
          <p:cNvSpPr>
            <a:spLocks noGrp="1"/>
          </p:cNvSpPr>
          <p:nvPr>
            <p:ph type="sldNum" sz="quarter" idx="5"/>
          </p:nvPr>
        </p:nvSpPr>
        <p:spPr/>
        <p:txBody>
          <a:bodyPr/>
          <a:lstStyle/>
          <a:p>
            <a:fld id="{B15CCEEE-E9A9-443D-B33D-FBCFF440057A}" type="slidenum">
              <a:rPr lang="en-US" smtClean="0"/>
              <a:t>50</a:t>
            </a:fld>
            <a:endParaRPr lang="en-US" dirty="0"/>
          </a:p>
        </p:txBody>
      </p:sp>
    </p:spTree>
    <p:extLst>
      <p:ext uri="{BB962C8B-B14F-4D97-AF65-F5344CB8AC3E}">
        <p14:creationId xmlns:p14="http://schemas.microsoft.com/office/powerpoint/2010/main" val="789805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 bli til ett! Vi kaller det World Handicap System i Norge.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R&amp;A og USGA begynte arbeidet med å skape et felles handicapsystem for verden i 2012. Representanter fra alle de seks handicapsystemene samt andre handicapeksperter har jobbet frem WHS.</a:t>
            </a:r>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I 2017 ble nyheten om at de seks handicapsystemene skulle erstattes med ett lansert, med start i 2020. I Norge skjer altså overgangen 1. mars 2020.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WHS blir innført til ulike tidspunkter i ulike land, noe som skyldes at to hovedkomponenter må være på plass før WHS kan fungere: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1. Alle banene må ”</a:t>
            </a:r>
            <a:r>
              <a:rPr lang="nb-NO" noProof="0" dirty="0" err="1"/>
              <a:t>slopes</a:t>
            </a:r>
            <a:r>
              <a:rPr lang="nb-NO" noProof="0" dirty="0"/>
              <a:t>”. Det er mange land som ikke har </a:t>
            </a:r>
            <a:r>
              <a:rPr lang="nb-NO" noProof="0" dirty="0" err="1"/>
              <a:t>slopede</a:t>
            </a:r>
            <a:r>
              <a:rPr lang="nb-NO" noProof="0" dirty="0"/>
              <a:t> baner, f.eks. Storbritannia. I Norge har vi hatt ”</a:t>
            </a:r>
            <a:r>
              <a:rPr lang="nb-NO" noProof="0" dirty="0" err="1"/>
              <a:t>slope</a:t>
            </a:r>
            <a:r>
              <a:rPr lang="nb-NO" noProof="0" dirty="0"/>
              <a:t>” siden 1994.</a:t>
            </a:r>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2. I mange land bruker klubbene ulike datasystemer som ikke snakker sammen. I Norge har vi ett datasystem i GolfBox.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Så langt vi vet er det bare Norge og Sverige som har dette på plass før arbeidet med WHS startet.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581" kern="1200" noProof="0" dirty="0">
                <a:solidFill>
                  <a:schemeClr val="tx1"/>
                </a:solidFill>
                <a:effectLst/>
                <a:latin typeface="+mn-lt"/>
                <a:ea typeface="+mn-ea"/>
                <a:cs typeface="+mn-cs"/>
              </a:rPr>
              <a:t>Selv om det heter World Handicap System er det noen forskjeller i systemet. I Europa har vi en ”europeisk” versjon av WHS og i tillegg har hvert land noen valgmuligheter rundt ulike elementer. Det kan dermed være noen små forskjeller mellom ulike land i Europa og ellers i verden. I Norden samarbeider NGF tett med forbundene i Sverige, Danmark og Finland, og her vil handicapreglene bli veldig like.</a:t>
            </a:r>
            <a:endParaRPr lang="nb-NO" noProof="0"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5</a:t>
            </a:fld>
            <a:endParaRPr lang="en-US" dirty="0"/>
          </a:p>
        </p:txBody>
      </p:sp>
    </p:spTree>
    <p:extLst>
      <p:ext uri="{BB962C8B-B14F-4D97-AF65-F5344CB8AC3E}">
        <p14:creationId xmlns:p14="http://schemas.microsoft.com/office/powerpoint/2010/main" val="22413751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51</a:t>
            </a:fld>
            <a:endParaRPr lang="en-US" dirty="0"/>
          </a:p>
        </p:txBody>
      </p:sp>
    </p:spTree>
    <p:extLst>
      <p:ext uri="{BB962C8B-B14F-4D97-AF65-F5344CB8AC3E}">
        <p14:creationId xmlns:p14="http://schemas.microsoft.com/office/powerpoint/2010/main" val="25035541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tabellen brukes for å beregne handicapet til en spiller som ennå ikke har 20 runder, men også for nye golfere som registrerer runder.</a:t>
            </a:r>
          </a:p>
          <a:p>
            <a:r>
              <a:rPr lang="nb-NO" dirty="0"/>
              <a:t>Som vi ser av tabellen beregnes handicap ut ifra snittet til et lavere antall runder når det er færre enn 20 runder.</a:t>
            </a:r>
          </a:p>
        </p:txBody>
      </p:sp>
      <p:sp>
        <p:nvSpPr>
          <p:cNvPr id="4" name="Plassholder for lysbildenummer 3"/>
          <p:cNvSpPr>
            <a:spLocks noGrp="1"/>
          </p:cNvSpPr>
          <p:nvPr>
            <p:ph type="sldNum" sz="quarter" idx="5"/>
          </p:nvPr>
        </p:nvSpPr>
        <p:spPr/>
        <p:txBody>
          <a:bodyPr/>
          <a:lstStyle/>
          <a:p>
            <a:fld id="{B15CCEEE-E9A9-443D-B33D-FBCFF440057A}" type="slidenum">
              <a:rPr lang="en-US" smtClean="0"/>
              <a:t>52</a:t>
            </a:fld>
            <a:endParaRPr lang="en-US" dirty="0"/>
          </a:p>
        </p:txBody>
      </p:sp>
    </p:spTree>
    <p:extLst>
      <p:ext uri="{BB962C8B-B14F-4D97-AF65-F5344CB8AC3E}">
        <p14:creationId xmlns:p14="http://schemas.microsoft.com/office/powerpoint/2010/main" val="12993965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53</a:t>
            </a:fld>
            <a:endParaRPr lang="en-US" dirty="0"/>
          </a:p>
        </p:txBody>
      </p:sp>
    </p:spTree>
    <p:extLst>
      <p:ext uri="{BB962C8B-B14F-4D97-AF65-F5344CB8AC3E}">
        <p14:creationId xmlns:p14="http://schemas.microsoft.com/office/powerpoint/2010/main" val="3959159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kern="1200" noProof="0" dirty="0">
                <a:solidFill>
                  <a:schemeClr val="tx1"/>
                </a:solidFill>
                <a:effectLst/>
                <a:latin typeface="+mn-lt"/>
                <a:ea typeface="+mn-ea"/>
                <a:cs typeface="+mn-cs"/>
              </a:rPr>
              <a:t>Det finnes flere fordeler med et verdenssystem sammenlignet med dagens </a:t>
            </a:r>
            <a:r>
              <a:rPr lang="nb-NO" sz="1600" kern="1200" noProof="0" dirty="0" err="1">
                <a:solidFill>
                  <a:schemeClr val="tx1"/>
                </a:solidFill>
                <a:effectLst/>
                <a:latin typeface="+mn-lt"/>
                <a:ea typeface="+mn-ea"/>
                <a:cs typeface="+mn-cs"/>
              </a:rPr>
              <a:t>systen</a:t>
            </a:r>
            <a:r>
              <a:rPr lang="nb-NO" sz="1600" kern="1200" noProof="0" dirty="0">
                <a:solidFill>
                  <a:schemeClr val="tx1"/>
                </a:solidFill>
                <a:effectLst/>
                <a:latin typeface="+mn-lt"/>
                <a:ea typeface="+mn-ea"/>
                <a:cs typeface="+mn-cs"/>
              </a:rPr>
              <a:t>. Her er noen eksempler. </a:t>
            </a:r>
          </a:p>
          <a:p>
            <a:r>
              <a:rPr lang="nb-NO" sz="1600" b="0" i="1" kern="1200" noProof="0" dirty="0">
                <a:solidFill>
                  <a:schemeClr val="tx1"/>
                </a:solidFill>
                <a:effectLst/>
                <a:latin typeface="+mn-lt"/>
                <a:ea typeface="+mn-ea"/>
                <a:cs typeface="+mn-cs"/>
              </a:rPr>
              <a:t>Klikk</a:t>
            </a:r>
            <a:r>
              <a:rPr lang="nb-NO" sz="1600" b="1" i="1" kern="1200" noProof="0" dirty="0">
                <a:solidFill>
                  <a:schemeClr val="tx1"/>
                </a:solidFill>
                <a:effectLst/>
                <a:latin typeface="+mn-lt"/>
                <a:ea typeface="+mn-ea"/>
                <a:cs typeface="+mn-cs"/>
              </a:rPr>
              <a:t> </a:t>
            </a:r>
          </a:p>
          <a:p>
            <a:r>
              <a:rPr lang="nb-NO" sz="1600" b="1" kern="1200" noProof="0" dirty="0">
                <a:solidFill>
                  <a:schemeClr val="tx1"/>
                </a:solidFill>
                <a:effectLst/>
                <a:latin typeface="+mn-lt"/>
                <a:ea typeface="+mn-ea"/>
                <a:cs typeface="+mn-cs"/>
              </a:rPr>
              <a:t>Riktigere: </a:t>
            </a:r>
            <a:r>
              <a:rPr lang="nb-NO" sz="1600" kern="1200" noProof="0" dirty="0" err="1">
                <a:solidFill>
                  <a:schemeClr val="tx1"/>
                </a:solidFill>
                <a:effectLst/>
                <a:latin typeface="+mn-lt"/>
                <a:ea typeface="+mn-ea"/>
                <a:cs typeface="+mn-cs"/>
              </a:rPr>
              <a:t>Idag</a:t>
            </a:r>
            <a:r>
              <a:rPr lang="nb-NO" sz="1600" kern="1200" noProof="0" dirty="0">
                <a:solidFill>
                  <a:schemeClr val="tx1"/>
                </a:solidFill>
                <a:effectLst/>
                <a:latin typeface="+mn-lt"/>
                <a:ea typeface="+mn-ea"/>
                <a:cs typeface="+mn-cs"/>
              </a:rPr>
              <a:t> har vi et system som i veldig stor grad baseres på vår beste prestasjon. Vi kan spille dårlig en hel sesong og så kline til med 44 poeng og en stor </a:t>
            </a:r>
            <a:r>
              <a:rPr lang="nb-NO" sz="1600" kern="1200" noProof="0" dirty="0" err="1">
                <a:solidFill>
                  <a:schemeClr val="tx1"/>
                </a:solidFill>
                <a:effectLst/>
                <a:latin typeface="+mn-lt"/>
                <a:ea typeface="+mn-ea"/>
                <a:cs typeface="+mn-cs"/>
              </a:rPr>
              <a:t>senking</a:t>
            </a:r>
            <a:r>
              <a:rPr lang="nb-NO" sz="1600" kern="1200" noProof="0" dirty="0">
                <a:solidFill>
                  <a:schemeClr val="tx1"/>
                </a:solidFill>
                <a:effectLst/>
                <a:latin typeface="+mn-lt"/>
                <a:ea typeface="+mn-ea"/>
                <a:cs typeface="+mn-cs"/>
              </a:rPr>
              <a:t> av handicap.</a:t>
            </a:r>
          </a:p>
          <a:p>
            <a:r>
              <a:rPr lang="nb-NO" sz="1600" kern="1200" noProof="0" dirty="0">
                <a:solidFill>
                  <a:schemeClr val="tx1"/>
                </a:solidFill>
                <a:effectLst/>
                <a:latin typeface="+mn-lt"/>
                <a:ea typeface="+mn-ea"/>
                <a:cs typeface="+mn-cs"/>
              </a:rPr>
              <a:t>Med WHS kommer vår spillestyrke til og gjenspeiles bedre siden det er et gjennomsnitt av våre prestasjoner over tid, og ikke for det meste basert på noen enkelte sporadiske gode scorer.</a:t>
            </a:r>
          </a:p>
          <a:p>
            <a:r>
              <a:rPr lang="nb-NO" sz="1600" kern="1200" noProof="0" dirty="0">
                <a:solidFill>
                  <a:schemeClr val="tx1"/>
                </a:solidFill>
                <a:effectLst/>
                <a:latin typeface="+mn-lt"/>
                <a:ea typeface="+mn-ea"/>
                <a:cs typeface="+mn-cs"/>
              </a:rPr>
              <a:t>Vi kommer tilbake til hvordan dette fungerer i praksis og hvordan handicap beregnes.</a:t>
            </a:r>
          </a:p>
          <a:p>
            <a:endParaRPr lang="nb-NO" sz="1600" kern="1200" noProof="0" dirty="0">
              <a:solidFill>
                <a:schemeClr val="tx1"/>
              </a:solidFill>
              <a:effectLst/>
              <a:latin typeface="+mn-lt"/>
              <a:ea typeface="+mn-ea"/>
              <a:cs typeface="+mn-cs"/>
            </a:endParaRPr>
          </a:p>
          <a:p>
            <a:r>
              <a:rPr lang="nb-NO" sz="1600" b="0" i="1" kern="1200" noProof="0" dirty="0">
                <a:solidFill>
                  <a:schemeClr val="tx1"/>
                </a:solidFill>
                <a:effectLst/>
                <a:latin typeface="+mn-lt"/>
                <a:ea typeface="+mn-ea"/>
                <a:cs typeface="+mn-cs"/>
              </a:rPr>
              <a:t>Klikk</a:t>
            </a:r>
            <a:r>
              <a:rPr lang="nb-NO" sz="1600" b="1" i="1" kern="1200" noProof="0" dirty="0">
                <a:solidFill>
                  <a:schemeClr val="tx1"/>
                </a:solidFill>
                <a:effectLst/>
                <a:latin typeface="+mn-lt"/>
                <a:ea typeface="+mn-ea"/>
                <a:cs typeface="+mn-cs"/>
              </a:rPr>
              <a:t> </a:t>
            </a:r>
          </a:p>
          <a:p>
            <a:r>
              <a:rPr lang="nb-NO" sz="1600" b="1" i="0" kern="1200" noProof="0" dirty="0">
                <a:solidFill>
                  <a:schemeClr val="tx1"/>
                </a:solidFill>
                <a:effectLst/>
                <a:latin typeface="+mn-lt"/>
                <a:ea typeface="+mn-ea"/>
                <a:cs typeface="+mn-cs"/>
              </a:rPr>
              <a:t>Mulig med kortere runder</a:t>
            </a:r>
            <a:r>
              <a:rPr lang="nb-NO" sz="1600" kern="1200" noProof="0" dirty="0">
                <a:solidFill>
                  <a:schemeClr val="tx1"/>
                </a:solidFill>
                <a:effectLst/>
                <a:latin typeface="+mn-lt"/>
                <a:ea typeface="+mn-ea"/>
                <a:cs typeface="+mn-cs"/>
              </a:rPr>
              <a:t>: Siden systemet tillater alle golfere å registrere runder fra 9 til 18 hull blir det mulig og kanskje også mer interessant å spille kortere runder, for de som har mindre tid, eller om det skulle bli mørkt før du har rukket å spille alle 18 hull. </a:t>
            </a:r>
          </a:p>
          <a:p>
            <a:endParaRPr lang="nb-NO" sz="1600" kern="1200" noProof="0" dirty="0">
              <a:solidFill>
                <a:schemeClr val="tx1"/>
              </a:solidFill>
              <a:effectLst/>
              <a:latin typeface="+mn-lt"/>
              <a:ea typeface="+mn-ea"/>
              <a:cs typeface="+mn-cs"/>
            </a:endParaRPr>
          </a:p>
          <a:p>
            <a:r>
              <a:rPr lang="nb-NO" sz="1600" b="0" i="1" kern="1200" noProof="0" dirty="0" err="1">
                <a:solidFill>
                  <a:schemeClr val="tx1"/>
                </a:solidFill>
                <a:effectLst/>
                <a:latin typeface="+mn-lt"/>
                <a:ea typeface="+mn-ea"/>
                <a:cs typeface="+mn-cs"/>
              </a:rPr>
              <a:t>Klick</a:t>
            </a:r>
            <a:r>
              <a:rPr lang="nb-NO" sz="1600" b="1" i="1" kern="1200" noProof="0" dirty="0">
                <a:solidFill>
                  <a:schemeClr val="tx1"/>
                </a:solidFill>
                <a:effectLst/>
                <a:latin typeface="+mn-lt"/>
                <a:ea typeface="+mn-ea"/>
                <a:cs typeface="+mn-cs"/>
              </a:rPr>
              <a:t> </a:t>
            </a:r>
          </a:p>
          <a:p>
            <a:r>
              <a:rPr lang="nb-NO" sz="1600" b="1" kern="1200" noProof="0" dirty="0">
                <a:solidFill>
                  <a:schemeClr val="tx1"/>
                </a:solidFill>
                <a:effectLst/>
                <a:latin typeface="+mn-lt"/>
                <a:ea typeface="+mn-ea"/>
                <a:cs typeface="+mn-cs"/>
              </a:rPr>
              <a:t>Globalt</a:t>
            </a:r>
            <a:r>
              <a:rPr lang="nb-NO" sz="1600" kern="1200" noProof="0" dirty="0">
                <a:solidFill>
                  <a:schemeClr val="tx1"/>
                </a:solidFill>
                <a:effectLst/>
                <a:latin typeface="+mn-lt"/>
                <a:ea typeface="+mn-ea"/>
                <a:cs typeface="+mn-cs"/>
              </a:rPr>
              <a:t>: Dessuten er det bra for golferne som spiller rundt i verden siden handicapet kan sammenlignes med handicapet til spillere fra hele verden. </a:t>
            </a:r>
          </a:p>
          <a:p>
            <a:r>
              <a:rPr lang="nb-NO" sz="1600" kern="1200" noProof="0" dirty="0">
                <a:solidFill>
                  <a:schemeClr val="tx1"/>
                </a:solidFill>
                <a:effectLst/>
                <a:latin typeface="+mn-lt"/>
                <a:ea typeface="+mn-ea"/>
                <a:cs typeface="+mn-cs"/>
              </a:rPr>
              <a:t>Dette er særlig nyttig i internasjonale turneringer som spilles med handicap, eller hvor man kvalifiserer seg etter handicap, f.eks. i ulike senior-turneringer rundt i verden. </a:t>
            </a:r>
            <a:endParaRPr lang="nb-NO" noProof="0"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6</a:t>
            </a:fld>
            <a:endParaRPr lang="en-US" dirty="0"/>
          </a:p>
        </p:txBody>
      </p:sp>
    </p:spTree>
    <p:extLst>
      <p:ext uri="{BB962C8B-B14F-4D97-AF65-F5344CB8AC3E}">
        <p14:creationId xmlns:p14="http://schemas.microsoft.com/office/powerpoint/2010/main" val="975342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600" noProof="0" dirty="0"/>
              <a:t>Denne presentasjonen er laget av Norges Golfforbund (NGF).</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noProof="0" dirty="0"/>
              <a:t>Det er NGF som er øverste handicapmyndighet i Norge og som har lisens til å innføre og administrere WHS på vegne av alle klubber som er tilsluttet (medlem) i NGF.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noProof="0" dirty="0"/>
              <a:t>Lisensen har NGF fra European Golf Association (EGA).</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noProof="0" dirty="0"/>
              <a:t>Klubber tilsluttet NGF kan administrere WHS overfor sine medlemmer, som har klubben som hjemmeklubb.</a:t>
            </a:r>
          </a:p>
        </p:txBody>
      </p:sp>
      <p:sp>
        <p:nvSpPr>
          <p:cNvPr id="4" name="Plassholder for lysbildenummer 3"/>
          <p:cNvSpPr>
            <a:spLocks noGrp="1"/>
          </p:cNvSpPr>
          <p:nvPr>
            <p:ph type="sldNum" sz="quarter" idx="5"/>
          </p:nvPr>
        </p:nvSpPr>
        <p:spPr/>
        <p:txBody>
          <a:bodyPr/>
          <a:lstStyle/>
          <a:p>
            <a:fld id="{B15CCEEE-E9A9-443D-B33D-FBCFF440057A}" type="slidenum">
              <a:rPr lang="en-US" smtClean="0"/>
              <a:t>7</a:t>
            </a:fld>
            <a:endParaRPr lang="en-US" dirty="0"/>
          </a:p>
        </p:txBody>
      </p:sp>
    </p:spTree>
    <p:extLst>
      <p:ext uri="{BB962C8B-B14F-4D97-AF65-F5344CB8AC3E}">
        <p14:creationId xmlns:p14="http://schemas.microsoft.com/office/powerpoint/2010/main" val="1124319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1204539" rtl="0" eaLnBrk="1" fontAlgn="auto" latinLnBrk="0" hangingPunct="1">
              <a:lnSpc>
                <a:spcPct val="100000"/>
              </a:lnSpc>
              <a:spcBef>
                <a:spcPts val="0"/>
              </a:spcBef>
              <a:spcAft>
                <a:spcPts val="0"/>
              </a:spcAft>
              <a:buClrTx/>
              <a:buSzTx/>
              <a:buFontTx/>
              <a:buNone/>
              <a:tabLst/>
              <a:defRPr/>
            </a:pPr>
            <a:r>
              <a:rPr lang="nb-NO" noProof="0" dirty="0"/>
              <a:t>Nå skal vi gå gjennom noe av det grunnleggende i WHS og se litt på hva som er nytt og annerledes sammenlignet med det gamle handicapsystemet.</a:t>
            </a:r>
          </a:p>
          <a:p>
            <a:endParaRPr lang="nb-NO" dirty="0"/>
          </a:p>
        </p:txBody>
      </p:sp>
      <p:sp>
        <p:nvSpPr>
          <p:cNvPr id="4" name="Plassholder for lysbildenummer 3"/>
          <p:cNvSpPr>
            <a:spLocks noGrp="1"/>
          </p:cNvSpPr>
          <p:nvPr>
            <p:ph type="sldNum" sz="quarter" idx="5"/>
          </p:nvPr>
        </p:nvSpPr>
        <p:spPr/>
        <p:txBody>
          <a:bodyPr/>
          <a:lstStyle/>
          <a:p>
            <a:fld id="{B15CCEEE-E9A9-443D-B33D-FBCFF440057A}" type="slidenum">
              <a:rPr lang="en-US" smtClean="0"/>
              <a:t>8</a:t>
            </a:fld>
            <a:endParaRPr lang="en-US" dirty="0"/>
          </a:p>
        </p:txBody>
      </p:sp>
    </p:spTree>
    <p:extLst>
      <p:ext uri="{BB962C8B-B14F-4D97-AF65-F5344CB8AC3E}">
        <p14:creationId xmlns:p14="http://schemas.microsoft.com/office/powerpoint/2010/main" val="2226362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kern="1200" dirty="0">
                <a:solidFill>
                  <a:schemeClr val="tx1"/>
                </a:solidFill>
                <a:latin typeface="+mn-lt"/>
                <a:ea typeface="+mn-ea"/>
                <a:cs typeface="+mn-cs"/>
              </a:rPr>
              <a:t>Handicapreglene skiller seg fra golfreglene på den måten at det meste tas hånd om i GolfBox.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kern="1200" dirty="0">
                <a:solidFill>
                  <a:schemeClr val="tx1"/>
                </a:solidFill>
                <a:latin typeface="+mn-lt"/>
                <a:ea typeface="+mn-ea"/>
                <a:cs typeface="+mn-cs"/>
              </a:rPr>
              <a:t>Du som spiller behøver derfor ikke lære deg detaljene i handicapsystemet. Bare spill og registrer resultatene i GolfBox, akkurat som før</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nb-NO" sz="16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kern="1200" dirty="0">
                <a:solidFill>
                  <a:schemeClr val="tx1"/>
                </a:solidFill>
                <a:latin typeface="+mn-lt"/>
                <a:ea typeface="+mn-ea"/>
                <a:cs typeface="+mn-cs"/>
              </a:rPr>
              <a:t>Dette er det viktigste:</a:t>
            </a:r>
            <a:r>
              <a:rPr lang="nb-NO" sz="1600" kern="1200" noProof="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nb-NO" sz="1600" kern="120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i="1" kern="1200" noProof="0" dirty="0">
                <a:solidFill>
                  <a:schemeClr val="tx1"/>
                </a:solidFill>
                <a:latin typeface="+mn-lt"/>
                <a:ea typeface="+mn-ea"/>
                <a:cs typeface="+mn-cs"/>
              </a:rPr>
              <a:t>Klikk: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i="0" kern="1200" noProof="0" dirty="0">
                <a:solidFill>
                  <a:schemeClr val="tx1"/>
                </a:solidFill>
                <a:latin typeface="+mn-lt"/>
                <a:ea typeface="+mn-ea"/>
                <a:cs typeface="+mn-cs"/>
              </a:rPr>
              <a:t>Etter overgangen 1. mars:</a:t>
            </a:r>
            <a:endParaRPr lang="nb-NO" sz="1600" kern="1200" dirty="0">
              <a:solidFill>
                <a:schemeClr val="tx1"/>
              </a:solidFill>
              <a:latin typeface="+mn-lt"/>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nb-NO" sz="1600" kern="1200" dirty="0">
                <a:solidFill>
                  <a:schemeClr val="tx1"/>
                </a:solidFill>
                <a:latin typeface="+mn-lt"/>
                <a:ea typeface="+mn-ea"/>
                <a:cs typeface="+mn-cs"/>
              </a:rPr>
              <a:t>Logg inn i GolfBox og sjekk ut ditt nye handicap.</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nb-NO" sz="1600" kern="120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i="1" kern="1200" noProof="0" dirty="0">
                <a:solidFill>
                  <a:schemeClr val="tx1"/>
                </a:solidFill>
                <a:latin typeface="+mn-lt"/>
                <a:ea typeface="+mn-ea"/>
                <a:cs typeface="+mn-cs"/>
              </a:rPr>
              <a:t>Klikk: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nb-NO" sz="1600" kern="1200" noProof="0" dirty="0">
                <a:solidFill>
                  <a:schemeClr val="tx1"/>
                </a:solidFill>
                <a:latin typeface="+mn-lt"/>
                <a:ea typeface="+mn-ea"/>
                <a:cs typeface="+mn-cs"/>
              </a:rPr>
              <a:t>Når du skal spille, gjør du akkurat som før: </a:t>
            </a:r>
          </a:p>
          <a:p>
            <a:pPr marL="216000" marR="0" lvl="0"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nb-NO" sz="1600" kern="1200" noProof="0" dirty="0">
                <a:solidFill>
                  <a:schemeClr val="tx1"/>
                </a:solidFill>
                <a:latin typeface="+mn-lt"/>
                <a:ea typeface="+mn-ea"/>
                <a:cs typeface="+mn-cs"/>
              </a:rPr>
              <a:t>Les av ditt spillehandicap på slopetabellen</a:t>
            </a:r>
          </a:p>
          <a:p>
            <a:pPr marL="216000" marR="0" lvl="0"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nb-NO" sz="1600" kern="1200" noProof="0" dirty="0">
                <a:solidFill>
                  <a:schemeClr val="tx1"/>
                </a:solidFill>
                <a:latin typeface="+mn-lt"/>
                <a:ea typeface="+mn-ea"/>
                <a:cs typeface="+mn-cs"/>
              </a:rPr>
              <a:t>Spill etter golfreglene og gjør ditt beste</a:t>
            </a:r>
          </a:p>
          <a:p>
            <a:pPr marL="216000" marR="0" lvl="0"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nb-NO" sz="1600" kern="1200" noProof="0" dirty="0">
                <a:solidFill>
                  <a:schemeClr val="tx1"/>
                </a:solidFill>
                <a:latin typeface="+mn-lt"/>
                <a:ea typeface="+mn-ea"/>
                <a:cs typeface="+mn-cs"/>
              </a:rPr>
              <a:t>Registrer runden i GolfBox. </a:t>
            </a:r>
            <a:r>
              <a:rPr lang="nb-NO" sz="1581" kern="1200" dirty="0">
                <a:solidFill>
                  <a:schemeClr val="tx1"/>
                </a:solidFill>
                <a:effectLst/>
                <a:latin typeface="+mn-lt"/>
                <a:ea typeface="+mn-ea"/>
                <a:cs typeface="+mn-cs"/>
              </a:rPr>
              <a:t>Aller helst registreres runden og bekreftes av markør på spilledagen.</a:t>
            </a:r>
            <a:endParaRPr lang="nb-NO" sz="1600" spc="-70" dirty="0">
              <a:solidFill>
                <a:srgbClr val="3F3F3F"/>
              </a:solidFill>
              <a:latin typeface="Calibri" panose="020F0502020204030204" pitchFamily="34" charset="0"/>
              <a:cs typeface="Calibri" panose="020F0502020204030204" pitchFamily="34" charset="0"/>
            </a:endParaRPr>
          </a:p>
        </p:txBody>
      </p:sp>
      <p:sp>
        <p:nvSpPr>
          <p:cNvPr id="4" name="Plassholder for lysbildenummer 3"/>
          <p:cNvSpPr>
            <a:spLocks noGrp="1"/>
          </p:cNvSpPr>
          <p:nvPr>
            <p:ph type="sldNum" sz="quarter" idx="5"/>
          </p:nvPr>
        </p:nvSpPr>
        <p:spPr/>
        <p:txBody>
          <a:bodyPr/>
          <a:lstStyle/>
          <a:p>
            <a:fld id="{B15CCEEE-E9A9-443D-B33D-FBCFF440057A}" type="slidenum">
              <a:rPr lang="en-US" smtClean="0"/>
              <a:t>9</a:t>
            </a:fld>
            <a:endParaRPr lang="en-US" dirty="0"/>
          </a:p>
        </p:txBody>
      </p:sp>
    </p:spTree>
    <p:extLst>
      <p:ext uri="{BB962C8B-B14F-4D97-AF65-F5344CB8AC3E}">
        <p14:creationId xmlns:p14="http://schemas.microsoft.com/office/powerpoint/2010/main" val="2763032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_Screen_Big_Pic">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D22B211-71F3-4764-B575-E50E47BBF31E}"/>
              </a:ext>
            </a:extLst>
          </p:cNvPr>
          <p:cNvSpPr>
            <a:spLocks noGrp="1"/>
          </p:cNvSpPr>
          <p:nvPr>
            <p:ph type="pic"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2474739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1-Pic">
    <p:spTree>
      <p:nvGrpSpPr>
        <p:cNvPr id="1" name=""/>
        <p:cNvGrpSpPr/>
        <p:nvPr/>
      </p:nvGrpSpPr>
      <p:grpSpPr>
        <a:xfrm>
          <a:off x="0" y="0"/>
          <a:ext cx="0" cy="0"/>
          <a:chOff x="0" y="0"/>
          <a:chExt cx="0" cy="0"/>
        </a:xfrm>
      </p:grpSpPr>
      <p:sp>
        <p:nvSpPr>
          <p:cNvPr id="3" name="Content Placeholder 2"/>
          <p:cNvSpPr>
            <a:spLocks noGrp="1"/>
          </p:cNvSpPr>
          <p:nvPr>
            <p:ph idx="1"/>
          </p:nvPr>
        </p:nvSpPr>
        <p:spPr>
          <a:xfrm>
            <a:off x="646771" y="1538868"/>
            <a:ext cx="6058831" cy="4389489"/>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7112000" y="1538868"/>
            <a:ext cx="4340302" cy="4389491"/>
          </a:xfrm>
          <a:prstGeom prst="rect">
            <a:avLst/>
          </a:prstGeom>
        </p:spPr>
        <p:txBody>
          <a:bodyPr/>
          <a:lstStyle/>
          <a:p>
            <a:r>
              <a:rPr lang="en-US" dirty="0"/>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416684"/>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pic>
        <p:nvPicPr>
          <p:cNvPr id="2" name="Picture 1">
            <a:extLst>
              <a:ext uri="{FF2B5EF4-FFF2-40B4-BE49-F238E27FC236}">
                <a16:creationId xmlns:a16="http://schemas.microsoft.com/office/drawing/2014/main" id="{F47FD200-3501-4FEE-82D4-F8130E5D16E0}"/>
              </a:ext>
            </a:extLst>
          </p:cNvPr>
          <p:cNvPicPr>
            <a:picLocks noChangeAspect="1"/>
          </p:cNvPicPr>
          <p:nvPr userDrawn="1"/>
        </p:nvPicPr>
        <p:blipFill>
          <a:blip r:embed="rId2"/>
          <a:stretch>
            <a:fillRect/>
          </a:stretch>
        </p:blipFill>
        <p:spPr>
          <a:xfrm>
            <a:off x="646771" y="6136141"/>
            <a:ext cx="1030313" cy="542591"/>
          </a:xfrm>
          <a:prstGeom prst="rect">
            <a:avLst/>
          </a:prstGeom>
        </p:spPr>
      </p:pic>
    </p:spTree>
    <p:extLst>
      <p:ext uri="{BB962C8B-B14F-4D97-AF65-F5344CB8AC3E}">
        <p14:creationId xmlns:p14="http://schemas.microsoft.com/office/powerpoint/2010/main" val="3780175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Pic 1-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8521" y="1650377"/>
            <a:ext cx="5933782" cy="4277980"/>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635619" y="1650380"/>
            <a:ext cx="4533869" cy="4277980"/>
          </a:xfrm>
          <a:prstGeom prst="rect">
            <a:avLst/>
          </a:prstGeom>
        </p:spPr>
        <p:txBody>
          <a:bodyPr/>
          <a:lstStyle/>
          <a:p>
            <a:r>
              <a:rPr lang="en-US" dirty="0"/>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427836"/>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pic>
        <p:nvPicPr>
          <p:cNvPr id="2" name="Picture 1">
            <a:extLst>
              <a:ext uri="{FF2B5EF4-FFF2-40B4-BE49-F238E27FC236}">
                <a16:creationId xmlns:a16="http://schemas.microsoft.com/office/drawing/2014/main" id="{1D08E4E3-4FAB-460F-903B-2FBC7C0AC9E7}"/>
              </a:ext>
            </a:extLst>
          </p:cNvPr>
          <p:cNvPicPr>
            <a:picLocks noChangeAspect="1"/>
          </p:cNvPicPr>
          <p:nvPr userDrawn="1"/>
        </p:nvPicPr>
        <p:blipFill>
          <a:blip r:embed="rId2"/>
          <a:stretch>
            <a:fillRect/>
          </a:stretch>
        </p:blipFill>
        <p:spPr>
          <a:xfrm>
            <a:off x="635619" y="6158868"/>
            <a:ext cx="1030313" cy="542591"/>
          </a:xfrm>
          <a:prstGeom prst="rect">
            <a:avLst/>
          </a:prstGeom>
        </p:spPr>
      </p:pic>
    </p:spTree>
    <p:extLst>
      <p:ext uri="{BB962C8B-B14F-4D97-AF65-F5344CB8AC3E}">
        <p14:creationId xmlns:p14="http://schemas.microsoft.com/office/powerpoint/2010/main" val="3633110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64347" y="1594623"/>
            <a:ext cx="5029200" cy="4272779"/>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A1FBD649-8D82-40CA-A46B-65D52C2D539E}"/>
              </a:ext>
            </a:extLst>
          </p:cNvPr>
          <p:cNvSpPr>
            <a:spLocks noGrp="1"/>
          </p:cNvSpPr>
          <p:nvPr>
            <p:ph idx="16" hasCustomPrompt="1"/>
          </p:nvPr>
        </p:nvSpPr>
        <p:spPr>
          <a:xfrm>
            <a:off x="6386940" y="1577896"/>
            <a:ext cx="5029200" cy="427278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11" name="Title 1">
            <a:extLst>
              <a:ext uri="{FF2B5EF4-FFF2-40B4-BE49-F238E27FC236}">
                <a16:creationId xmlns:a16="http://schemas.microsoft.com/office/drawing/2014/main" id="{EC951CDA-7554-4600-8D52-93D6D5BC01A9}"/>
              </a:ext>
            </a:extLst>
          </p:cNvPr>
          <p:cNvSpPr>
            <a:spLocks noGrp="1"/>
          </p:cNvSpPr>
          <p:nvPr>
            <p:ph type="title" hasCustomPrompt="1"/>
          </p:nvPr>
        </p:nvSpPr>
        <p:spPr>
          <a:xfrm>
            <a:off x="0" y="410737"/>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pic>
        <p:nvPicPr>
          <p:cNvPr id="2" name="Picture 1">
            <a:extLst>
              <a:ext uri="{FF2B5EF4-FFF2-40B4-BE49-F238E27FC236}">
                <a16:creationId xmlns:a16="http://schemas.microsoft.com/office/drawing/2014/main" id="{5085AE47-1860-46BF-B5BF-4C3AABF4FD70}"/>
              </a:ext>
            </a:extLst>
          </p:cNvPr>
          <p:cNvPicPr>
            <a:picLocks noChangeAspect="1"/>
          </p:cNvPicPr>
          <p:nvPr userDrawn="1"/>
        </p:nvPicPr>
        <p:blipFill>
          <a:blip r:embed="rId2"/>
          <a:stretch>
            <a:fillRect/>
          </a:stretch>
        </p:blipFill>
        <p:spPr>
          <a:xfrm>
            <a:off x="664347" y="6175967"/>
            <a:ext cx="1030313" cy="542591"/>
          </a:xfrm>
          <a:prstGeom prst="rect">
            <a:avLst/>
          </a:prstGeom>
        </p:spPr>
      </p:pic>
    </p:spTree>
    <p:extLst>
      <p:ext uri="{BB962C8B-B14F-4D97-AF65-F5344CB8AC3E}">
        <p14:creationId xmlns:p14="http://schemas.microsoft.com/office/powerpoint/2010/main" val="496730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P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DC29B0-61E3-4FDA-9212-37491F468D0B}"/>
              </a:ext>
            </a:extLst>
          </p:cNvPr>
          <p:cNvSpPr>
            <a:spLocks noGrp="1"/>
          </p:cNvSpPr>
          <p:nvPr>
            <p:ph type="pic" sz="quarter" idx="16"/>
          </p:nvPr>
        </p:nvSpPr>
        <p:spPr>
          <a:xfrm>
            <a:off x="613316" y="1516565"/>
            <a:ext cx="5107259" cy="4354551"/>
          </a:xfrm>
          <a:prstGeom prst="rect">
            <a:avLst/>
          </a:prstGeom>
        </p:spPr>
        <p:txBody>
          <a:bodyPr/>
          <a:lstStyle/>
          <a:p>
            <a:r>
              <a:rPr lang="en-US" dirty="0"/>
              <a:t>Click icon to add picture</a:t>
            </a:r>
          </a:p>
        </p:txBody>
      </p:sp>
      <p:sp>
        <p:nvSpPr>
          <p:cNvPr id="11" name="Picture Placeholder 4">
            <a:extLst>
              <a:ext uri="{FF2B5EF4-FFF2-40B4-BE49-F238E27FC236}">
                <a16:creationId xmlns:a16="http://schemas.microsoft.com/office/drawing/2014/main" id="{AEADCDF5-94C1-45F8-A693-9FB2847DC581}"/>
              </a:ext>
            </a:extLst>
          </p:cNvPr>
          <p:cNvSpPr>
            <a:spLocks noGrp="1"/>
          </p:cNvSpPr>
          <p:nvPr>
            <p:ph type="pic" sz="quarter" idx="17"/>
          </p:nvPr>
        </p:nvSpPr>
        <p:spPr>
          <a:xfrm>
            <a:off x="6337610" y="1516565"/>
            <a:ext cx="5107259" cy="4354552"/>
          </a:xfrm>
          <a:prstGeom prst="rect">
            <a:avLst/>
          </a:prstGeom>
        </p:spPr>
        <p:txBody>
          <a:bodyPr/>
          <a:lstStyle/>
          <a:p>
            <a:r>
              <a:rPr lang="en-US" dirty="0"/>
              <a:t>Click icon to add picture</a:t>
            </a:r>
          </a:p>
        </p:txBody>
      </p:sp>
      <p:sp>
        <p:nvSpPr>
          <p:cNvPr id="9" name="Title 1">
            <a:extLst>
              <a:ext uri="{FF2B5EF4-FFF2-40B4-BE49-F238E27FC236}">
                <a16:creationId xmlns:a16="http://schemas.microsoft.com/office/drawing/2014/main" id="{C2893714-F5E7-4DA8-B760-469425ADE416}"/>
              </a:ext>
            </a:extLst>
          </p:cNvPr>
          <p:cNvSpPr>
            <a:spLocks noGrp="1"/>
          </p:cNvSpPr>
          <p:nvPr>
            <p:ph type="title" hasCustomPrompt="1"/>
          </p:nvPr>
        </p:nvSpPr>
        <p:spPr>
          <a:xfrm>
            <a:off x="0" y="410135"/>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pic>
        <p:nvPicPr>
          <p:cNvPr id="2" name="Picture 1">
            <a:extLst>
              <a:ext uri="{FF2B5EF4-FFF2-40B4-BE49-F238E27FC236}">
                <a16:creationId xmlns:a16="http://schemas.microsoft.com/office/drawing/2014/main" id="{0587AB37-C055-42E9-A245-B8DFF3FBBCE9}"/>
              </a:ext>
            </a:extLst>
          </p:cNvPr>
          <p:cNvPicPr>
            <a:picLocks noChangeAspect="1"/>
          </p:cNvPicPr>
          <p:nvPr userDrawn="1"/>
        </p:nvPicPr>
        <p:blipFill>
          <a:blip r:embed="rId2"/>
          <a:stretch>
            <a:fillRect/>
          </a:stretch>
        </p:blipFill>
        <p:spPr>
          <a:xfrm>
            <a:off x="613316" y="6176569"/>
            <a:ext cx="1030313" cy="542591"/>
          </a:xfrm>
          <a:prstGeom prst="rect">
            <a:avLst/>
          </a:prstGeom>
        </p:spPr>
      </p:pic>
    </p:spTree>
    <p:extLst>
      <p:ext uri="{BB962C8B-B14F-4D97-AF65-F5344CB8AC3E}">
        <p14:creationId xmlns:p14="http://schemas.microsoft.com/office/powerpoint/2010/main" val="395650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620" y="2397511"/>
            <a:ext cx="3485604" cy="3431791"/>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0" y="1663392"/>
            <a:ext cx="12192000" cy="650043"/>
          </a:xfrm>
          <a:prstGeom prst="rect">
            <a:avLst/>
          </a:prstGeom>
        </p:spPr>
        <p:txBody>
          <a:bodyPr>
            <a:noAutofit/>
          </a:bodyPr>
          <a:lstStyle>
            <a:lvl1pPr marL="534988"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338951" y="2397510"/>
            <a:ext cx="3485604" cy="3436361"/>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6400" y="2397510"/>
            <a:ext cx="3485604" cy="3436362"/>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9A0815D-39CC-4F2D-8546-42D4A32EF7E2}"/>
              </a:ext>
            </a:extLst>
          </p:cNvPr>
          <p:cNvSpPr>
            <a:spLocks noGrp="1"/>
          </p:cNvSpPr>
          <p:nvPr>
            <p:ph type="title" hasCustomPrompt="1"/>
          </p:nvPr>
        </p:nvSpPr>
        <p:spPr>
          <a:xfrm>
            <a:off x="-14247" y="398984"/>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pic>
        <p:nvPicPr>
          <p:cNvPr id="2" name="Picture 1">
            <a:extLst>
              <a:ext uri="{FF2B5EF4-FFF2-40B4-BE49-F238E27FC236}">
                <a16:creationId xmlns:a16="http://schemas.microsoft.com/office/drawing/2014/main" id="{FE97D1B4-1248-4A8C-B068-083FFE214AFC}"/>
              </a:ext>
            </a:extLst>
          </p:cNvPr>
          <p:cNvPicPr>
            <a:picLocks noChangeAspect="1"/>
          </p:cNvPicPr>
          <p:nvPr userDrawn="1"/>
        </p:nvPicPr>
        <p:blipFill>
          <a:blip r:embed="rId2"/>
          <a:stretch>
            <a:fillRect/>
          </a:stretch>
        </p:blipFill>
        <p:spPr>
          <a:xfrm>
            <a:off x="635620" y="6187720"/>
            <a:ext cx="1030313" cy="542591"/>
          </a:xfrm>
          <a:prstGeom prst="rect">
            <a:avLst/>
          </a:prstGeom>
        </p:spPr>
      </p:pic>
    </p:spTree>
    <p:extLst>
      <p:ext uri="{BB962C8B-B14F-4D97-AF65-F5344CB8AC3E}">
        <p14:creationId xmlns:p14="http://schemas.microsoft.com/office/powerpoint/2010/main" val="2694199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620" y="2070104"/>
            <a:ext cx="3485604"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0" y="1295402"/>
            <a:ext cx="12191999" cy="650043"/>
          </a:xfrm>
          <a:prstGeom prst="rect">
            <a:avLst/>
          </a:prstGeom>
        </p:spPr>
        <p:txBody>
          <a:bodyPr>
            <a:noAutofit/>
          </a:bodyPr>
          <a:lstStyle>
            <a:lvl1pPr marL="534988"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354490" y="2070104"/>
            <a:ext cx="3485604"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2336" y="2070104"/>
            <a:ext cx="3407664"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CE22FBB1-2C30-4088-A0E3-C7AE4B3AAED1}"/>
              </a:ext>
            </a:extLst>
          </p:cNvPr>
          <p:cNvSpPr>
            <a:spLocks noGrp="1"/>
          </p:cNvSpPr>
          <p:nvPr>
            <p:ph type="pic" sz="quarter" idx="19"/>
          </p:nvPr>
        </p:nvSpPr>
        <p:spPr>
          <a:xfrm>
            <a:off x="635547" y="4076700"/>
            <a:ext cx="3485604" cy="1828800"/>
          </a:xfrm>
          <a:prstGeom prst="rect">
            <a:avLst/>
          </a:prstGeom>
        </p:spPr>
        <p:txBody>
          <a:bodyPr/>
          <a:lstStyle/>
          <a:p>
            <a:r>
              <a:rPr lang="en-US" dirty="0"/>
              <a:t>Click icon to add picture</a:t>
            </a:r>
          </a:p>
        </p:txBody>
      </p:sp>
      <p:sp>
        <p:nvSpPr>
          <p:cNvPr id="16" name="Picture Placeholder 3">
            <a:extLst>
              <a:ext uri="{FF2B5EF4-FFF2-40B4-BE49-F238E27FC236}">
                <a16:creationId xmlns:a16="http://schemas.microsoft.com/office/drawing/2014/main" id="{184879D4-252F-4A7D-B0D9-4D9784979453}"/>
              </a:ext>
            </a:extLst>
          </p:cNvPr>
          <p:cNvSpPr>
            <a:spLocks noGrp="1"/>
          </p:cNvSpPr>
          <p:nvPr>
            <p:ph type="pic" sz="quarter" idx="20"/>
          </p:nvPr>
        </p:nvSpPr>
        <p:spPr>
          <a:xfrm>
            <a:off x="4354326" y="4081780"/>
            <a:ext cx="3485604" cy="1828800"/>
          </a:xfrm>
          <a:prstGeom prst="rect">
            <a:avLst/>
          </a:prstGeom>
        </p:spPr>
        <p:txBody>
          <a:bodyPr/>
          <a:lstStyle/>
          <a:p>
            <a:r>
              <a:rPr lang="en-US" dirty="0"/>
              <a:t>Click icon to add picture</a:t>
            </a:r>
          </a:p>
        </p:txBody>
      </p:sp>
      <p:sp>
        <p:nvSpPr>
          <p:cNvPr id="19" name="Picture Placeholder 3">
            <a:extLst>
              <a:ext uri="{FF2B5EF4-FFF2-40B4-BE49-F238E27FC236}">
                <a16:creationId xmlns:a16="http://schemas.microsoft.com/office/drawing/2014/main" id="{20D563BC-814C-458B-B96D-93287D8A864A}"/>
              </a:ext>
            </a:extLst>
          </p:cNvPr>
          <p:cNvSpPr>
            <a:spLocks noGrp="1"/>
          </p:cNvSpPr>
          <p:nvPr>
            <p:ph type="pic" sz="quarter" idx="21"/>
          </p:nvPr>
        </p:nvSpPr>
        <p:spPr>
          <a:xfrm>
            <a:off x="8022336" y="4081780"/>
            <a:ext cx="3407664" cy="1828800"/>
          </a:xfrm>
          <a:prstGeom prst="rect">
            <a:avLst/>
          </a:prstGeom>
        </p:spPr>
        <p:txBody>
          <a:bodyPr/>
          <a:lstStyle/>
          <a:p>
            <a:r>
              <a:rPr lang="en-US" dirty="0"/>
              <a:t>Click icon to add picture</a:t>
            </a:r>
          </a:p>
        </p:txBody>
      </p:sp>
      <p:sp>
        <p:nvSpPr>
          <p:cNvPr id="20" name="Title 1">
            <a:extLst>
              <a:ext uri="{FF2B5EF4-FFF2-40B4-BE49-F238E27FC236}">
                <a16:creationId xmlns:a16="http://schemas.microsoft.com/office/drawing/2014/main" id="{69510399-5E23-4E39-B265-6D31AA22CC0C}"/>
              </a:ext>
            </a:extLst>
          </p:cNvPr>
          <p:cNvSpPr>
            <a:spLocks noGrp="1"/>
          </p:cNvSpPr>
          <p:nvPr>
            <p:ph type="title" hasCustomPrompt="1"/>
          </p:nvPr>
        </p:nvSpPr>
        <p:spPr>
          <a:xfrm>
            <a:off x="0" y="403304"/>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pic>
        <p:nvPicPr>
          <p:cNvPr id="2" name="Picture 1">
            <a:extLst>
              <a:ext uri="{FF2B5EF4-FFF2-40B4-BE49-F238E27FC236}">
                <a16:creationId xmlns:a16="http://schemas.microsoft.com/office/drawing/2014/main" id="{B3594150-DAD2-4EEA-8D21-7A87E27A08D7}"/>
              </a:ext>
            </a:extLst>
          </p:cNvPr>
          <p:cNvPicPr>
            <a:picLocks noChangeAspect="1"/>
          </p:cNvPicPr>
          <p:nvPr userDrawn="1"/>
        </p:nvPicPr>
        <p:blipFill>
          <a:blip r:embed="rId2"/>
          <a:stretch>
            <a:fillRect/>
          </a:stretch>
        </p:blipFill>
        <p:spPr>
          <a:xfrm>
            <a:off x="635547" y="6183400"/>
            <a:ext cx="1030313" cy="542591"/>
          </a:xfrm>
          <a:prstGeom prst="rect">
            <a:avLst/>
          </a:prstGeom>
        </p:spPr>
      </p:pic>
    </p:spTree>
    <p:extLst>
      <p:ext uri="{BB962C8B-B14F-4D97-AF65-F5344CB8AC3E}">
        <p14:creationId xmlns:p14="http://schemas.microsoft.com/office/powerpoint/2010/main" val="2719810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Figures 4-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620" y="2540624"/>
            <a:ext cx="2330604"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5" name="Content Placeholder 2"/>
          <p:cNvSpPr>
            <a:spLocks noGrp="1"/>
          </p:cNvSpPr>
          <p:nvPr>
            <p:ph idx="16"/>
          </p:nvPr>
        </p:nvSpPr>
        <p:spPr>
          <a:xfrm>
            <a:off x="0" y="1674542"/>
            <a:ext cx="12192000" cy="650043"/>
          </a:xfrm>
          <a:prstGeom prst="rect">
            <a:avLst/>
          </a:prstGeom>
        </p:spPr>
        <p:txBody>
          <a:bodyPr>
            <a:noAutofit/>
          </a:bodyPr>
          <a:lstStyle>
            <a:lvl1pPr marL="534988" indent="0">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8" name="Content Placeholder 2"/>
          <p:cNvSpPr>
            <a:spLocks noGrp="1"/>
          </p:cNvSpPr>
          <p:nvPr>
            <p:ph idx="17"/>
          </p:nvPr>
        </p:nvSpPr>
        <p:spPr>
          <a:xfrm>
            <a:off x="3360920" y="2540624"/>
            <a:ext cx="2330604"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9" name="Content Placeholder 2"/>
          <p:cNvSpPr>
            <a:spLocks noGrp="1"/>
          </p:cNvSpPr>
          <p:nvPr>
            <p:ph idx="18"/>
          </p:nvPr>
        </p:nvSpPr>
        <p:spPr>
          <a:xfrm>
            <a:off x="6252461" y="2540624"/>
            <a:ext cx="2330604"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20" name="Content Placeholder 2"/>
          <p:cNvSpPr>
            <a:spLocks noGrp="1"/>
          </p:cNvSpPr>
          <p:nvPr>
            <p:ph idx="19"/>
          </p:nvPr>
        </p:nvSpPr>
        <p:spPr>
          <a:xfrm>
            <a:off x="9144002" y="2540624"/>
            <a:ext cx="2330604"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2" name="Title 1">
            <a:extLst>
              <a:ext uri="{FF2B5EF4-FFF2-40B4-BE49-F238E27FC236}">
                <a16:creationId xmlns:a16="http://schemas.microsoft.com/office/drawing/2014/main" id="{B939BE0F-C315-42DF-AECC-80E8BD6E1D79}"/>
              </a:ext>
            </a:extLst>
          </p:cNvPr>
          <p:cNvSpPr>
            <a:spLocks noGrp="1"/>
          </p:cNvSpPr>
          <p:nvPr>
            <p:ph type="title" hasCustomPrompt="1"/>
          </p:nvPr>
        </p:nvSpPr>
        <p:spPr>
          <a:xfrm>
            <a:off x="0" y="399980"/>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pic>
        <p:nvPicPr>
          <p:cNvPr id="2" name="Picture 1">
            <a:extLst>
              <a:ext uri="{FF2B5EF4-FFF2-40B4-BE49-F238E27FC236}">
                <a16:creationId xmlns:a16="http://schemas.microsoft.com/office/drawing/2014/main" id="{377104E4-FA2C-4815-9623-867F5DC48CDC}"/>
              </a:ext>
            </a:extLst>
          </p:cNvPr>
          <p:cNvPicPr>
            <a:picLocks noChangeAspect="1"/>
          </p:cNvPicPr>
          <p:nvPr userDrawn="1"/>
        </p:nvPicPr>
        <p:blipFill>
          <a:blip r:embed="rId2"/>
          <a:stretch>
            <a:fillRect/>
          </a:stretch>
        </p:blipFill>
        <p:spPr>
          <a:xfrm>
            <a:off x="635620" y="6186724"/>
            <a:ext cx="1030313" cy="542591"/>
          </a:xfrm>
          <a:prstGeom prst="rect">
            <a:avLst/>
          </a:prstGeom>
        </p:spPr>
      </p:pic>
    </p:spTree>
    <p:extLst>
      <p:ext uri="{BB962C8B-B14F-4D97-AF65-F5344CB8AC3E}">
        <p14:creationId xmlns:p14="http://schemas.microsoft.com/office/powerpoint/2010/main" val="4168380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6" y="2438405"/>
            <a:ext cx="3527633" cy="2455535"/>
          </a:xfrm>
        </p:spPr>
        <p:txBody>
          <a:bodyPr>
            <a:noAutofit/>
          </a:bodyPr>
          <a:lstStyle>
            <a:lvl1pPr marL="0" indent="0">
              <a:spcBef>
                <a:spcPts val="0"/>
              </a:spcBef>
              <a:spcAft>
                <a:spcPts val="533"/>
              </a:spcAft>
              <a:buNone/>
              <a:defRPr sz="2133" b="0" i="0">
                <a:solidFill>
                  <a:srgbClr val="0E77C3"/>
                </a:solidFill>
                <a:latin typeface="National-Book"/>
                <a:cs typeface="National-Book"/>
              </a:defRPr>
            </a:lvl1pPr>
            <a:lvl2pPr marL="0" indent="0">
              <a:spcBef>
                <a:spcPts val="0"/>
              </a:spcBef>
              <a:spcAft>
                <a:spcPts val="533"/>
              </a:spcAft>
              <a:buNone/>
              <a:defRPr sz="1867">
                <a:solidFill>
                  <a:srgbClr val="404040"/>
                </a:solidFill>
              </a:defRPr>
            </a:lvl2pPr>
            <a:lvl3pPr marL="461422" indent="-162980">
              <a:spcBef>
                <a:spcPts val="0"/>
              </a:spcBef>
              <a:spcAft>
                <a:spcPts val="533"/>
              </a:spcAft>
              <a:defRPr sz="1867">
                <a:solidFill>
                  <a:srgbClr val="404040"/>
                </a:solidFill>
              </a:defRPr>
            </a:lvl3pPr>
            <a:lvl4pPr marL="692133" indent="-162980">
              <a:spcBef>
                <a:spcPts val="0"/>
              </a:spcBef>
              <a:spcAft>
                <a:spcPts val="533"/>
              </a:spcAft>
              <a:defRPr sz="1867">
                <a:solidFill>
                  <a:srgbClr val="404040"/>
                </a:solidFill>
              </a:defRPr>
            </a:lvl4pPr>
            <a:lvl5pPr marL="990575" indent="-150280">
              <a:spcBef>
                <a:spcPts val="0"/>
              </a:spcBef>
              <a:spcAft>
                <a:spcPts val="533"/>
              </a:spcAft>
              <a:defRPr sz="1867">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1"/>
            <a:ext cx="11271520" cy="650043"/>
          </a:xfrm>
        </p:spPr>
        <p:txBody>
          <a:bodyPr>
            <a:noAutofit/>
          </a:bodyPr>
          <a:lstStyle>
            <a:lvl1pPr marL="0" indent="0">
              <a:buNone/>
              <a:defRPr sz="2133">
                <a:solidFill>
                  <a:srgbClr val="404040"/>
                </a:solidFill>
              </a:defRPr>
            </a:lvl1pPr>
            <a:lvl2pPr marL="300559" indent="-143930">
              <a:defRPr sz="1867"/>
            </a:lvl2pPr>
            <a:lvl3pPr marL="611702" indent="-156629">
              <a:defRPr sz="1867"/>
            </a:lvl3pPr>
            <a:lvl4pPr marL="912261" indent="-143930">
              <a:defRPr sz="1867"/>
            </a:lvl4pPr>
            <a:lvl5pPr marL="1223403" indent="-154513">
              <a:defRPr sz="1867"/>
            </a:lvl5pPr>
          </a:lstStyle>
          <a:p>
            <a:pPr lvl="0"/>
            <a:r>
              <a:rPr lang="en-US"/>
              <a:t>Click to edit Master text styles</a:t>
            </a:r>
          </a:p>
        </p:txBody>
      </p:sp>
      <p:sp>
        <p:nvSpPr>
          <p:cNvPr id="17" name="Content Placeholder 2"/>
          <p:cNvSpPr>
            <a:spLocks noGrp="1"/>
          </p:cNvSpPr>
          <p:nvPr>
            <p:ph idx="17"/>
          </p:nvPr>
        </p:nvSpPr>
        <p:spPr>
          <a:xfrm>
            <a:off x="4311622" y="2438405"/>
            <a:ext cx="3527633" cy="2455535"/>
          </a:xfrm>
        </p:spPr>
        <p:txBody>
          <a:bodyPr>
            <a:noAutofit/>
          </a:bodyPr>
          <a:lstStyle>
            <a:lvl1pPr marL="0" indent="0">
              <a:spcBef>
                <a:spcPts val="0"/>
              </a:spcBef>
              <a:spcAft>
                <a:spcPts val="533"/>
              </a:spcAft>
              <a:buNone/>
              <a:defRPr sz="2133" b="0" i="0">
                <a:solidFill>
                  <a:srgbClr val="0E77C3"/>
                </a:solidFill>
                <a:latin typeface="National-Book"/>
                <a:cs typeface="National-Book"/>
              </a:defRPr>
            </a:lvl1pPr>
            <a:lvl2pPr marL="0" indent="0">
              <a:spcBef>
                <a:spcPts val="0"/>
              </a:spcBef>
              <a:spcAft>
                <a:spcPts val="533"/>
              </a:spcAft>
              <a:buNone/>
              <a:defRPr sz="1867">
                <a:solidFill>
                  <a:srgbClr val="404040"/>
                </a:solidFill>
              </a:defRPr>
            </a:lvl2pPr>
            <a:lvl3pPr marL="461422" indent="-162980">
              <a:spcBef>
                <a:spcPts val="0"/>
              </a:spcBef>
              <a:spcAft>
                <a:spcPts val="533"/>
              </a:spcAft>
              <a:defRPr sz="1867">
                <a:solidFill>
                  <a:srgbClr val="404040"/>
                </a:solidFill>
              </a:defRPr>
            </a:lvl3pPr>
            <a:lvl4pPr marL="692133" indent="-162980">
              <a:spcBef>
                <a:spcPts val="0"/>
              </a:spcBef>
              <a:spcAft>
                <a:spcPts val="533"/>
              </a:spcAft>
              <a:defRPr sz="1867">
                <a:solidFill>
                  <a:srgbClr val="404040"/>
                </a:solidFill>
              </a:defRPr>
            </a:lvl4pPr>
            <a:lvl5pPr marL="990575" indent="-150280">
              <a:spcBef>
                <a:spcPts val="0"/>
              </a:spcBef>
              <a:spcAft>
                <a:spcPts val="533"/>
              </a:spcAft>
              <a:defRPr sz="1867">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188468" y="2438405"/>
            <a:ext cx="3527633" cy="2455535"/>
          </a:xfrm>
        </p:spPr>
        <p:txBody>
          <a:bodyPr>
            <a:noAutofit/>
          </a:bodyPr>
          <a:lstStyle>
            <a:lvl1pPr marL="0" indent="0">
              <a:spcBef>
                <a:spcPts val="0"/>
              </a:spcBef>
              <a:spcAft>
                <a:spcPts val="533"/>
              </a:spcAft>
              <a:buNone/>
              <a:defRPr sz="2133" b="0" i="0">
                <a:solidFill>
                  <a:srgbClr val="0E77C3"/>
                </a:solidFill>
                <a:latin typeface="National-Book"/>
                <a:cs typeface="National-Book"/>
              </a:defRPr>
            </a:lvl1pPr>
            <a:lvl2pPr marL="0" indent="0">
              <a:spcBef>
                <a:spcPts val="0"/>
              </a:spcBef>
              <a:spcAft>
                <a:spcPts val="533"/>
              </a:spcAft>
              <a:buNone/>
              <a:defRPr sz="1867">
                <a:solidFill>
                  <a:srgbClr val="404040"/>
                </a:solidFill>
              </a:defRPr>
            </a:lvl2pPr>
            <a:lvl3pPr marL="461422" indent="-162980">
              <a:spcBef>
                <a:spcPts val="0"/>
              </a:spcBef>
              <a:spcAft>
                <a:spcPts val="533"/>
              </a:spcAft>
              <a:defRPr sz="1867">
                <a:solidFill>
                  <a:srgbClr val="404040"/>
                </a:solidFill>
              </a:defRPr>
            </a:lvl3pPr>
            <a:lvl4pPr marL="692133" indent="-162980">
              <a:spcBef>
                <a:spcPts val="0"/>
              </a:spcBef>
              <a:spcAft>
                <a:spcPts val="533"/>
              </a:spcAft>
              <a:defRPr sz="1867">
                <a:solidFill>
                  <a:srgbClr val="404040"/>
                </a:solidFill>
              </a:defRPr>
            </a:lvl4pPr>
            <a:lvl5pPr marL="990575" indent="-150280">
              <a:spcBef>
                <a:spcPts val="0"/>
              </a:spcBef>
              <a:spcAft>
                <a:spcPts val="533"/>
              </a:spcAft>
              <a:defRPr sz="1867">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p:cNvSpPr>
            <a:spLocks noGrp="1"/>
          </p:cNvSpPr>
          <p:nvPr>
            <p:ph type="title"/>
          </p:nvPr>
        </p:nvSpPr>
        <p:spPr>
          <a:xfrm>
            <a:off x="463626" y="490470"/>
            <a:ext cx="11272225" cy="804931"/>
          </a:xfrm>
        </p:spPr>
        <p:txBody>
          <a:bodyPr>
            <a:normAutofit/>
          </a:bodyPr>
          <a:lstStyle>
            <a:lvl1pPr>
              <a:defRPr sz="5333">
                <a:solidFill>
                  <a:srgbClr val="1F73C7"/>
                </a:solidFill>
              </a:defRPr>
            </a:lvl1pPr>
          </a:lstStyle>
          <a:p>
            <a:r>
              <a:rPr lang="en-US"/>
              <a:t>Click to edit Master title style</a:t>
            </a:r>
          </a:p>
        </p:txBody>
      </p:sp>
      <p:sp>
        <p:nvSpPr>
          <p:cNvPr id="22"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a:solidFill>
                  <a:schemeClr val="tx1">
                    <a:lumMod val="50000"/>
                    <a:lumOff val="50000"/>
                  </a:schemeClr>
                </a:solidFill>
                <a:latin typeface="National-Extrabold"/>
                <a:cs typeface="National-Extrabold"/>
              </a:defRPr>
            </a:lvl1pPr>
            <a:lvl2pPr marL="450838" indent="0">
              <a:buNone/>
              <a:defRPr sz="1600" b="0" i="0">
                <a:solidFill>
                  <a:schemeClr val="tx1">
                    <a:lumMod val="50000"/>
                    <a:lumOff val="50000"/>
                  </a:schemeClr>
                </a:solidFill>
                <a:latin typeface="National-Extrabold"/>
                <a:cs typeface="National-Extrabold"/>
              </a:defRPr>
            </a:lvl2pPr>
            <a:lvl3pPr marL="922844" indent="0">
              <a:buNone/>
              <a:defRPr sz="1600" b="0" i="0">
                <a:solidFill>
                  <a:schemeClr val="tx1">
                    <a:lumMod val="50000"/>
                    <a:lumOff val="50000"/>
                  </a:schemeClr>
                </a:solidFill>
                <a:latin typeface="National-Extrabold"/>
                <a:cs typeface="National-Extrabold"/>
              </a:defRPr>
            </a:lvl3pPr>
            <a:lvl4pPr marL="1523962" indent="0">
              <a:buNone/>
              <a:defRPr sz="1600" b="0" i="0">
                <a:solidFill>
                  <a:schemeClr val="tx1">
                    <a:lumMod val="50000"/>
                    <a:lumOff val="50000"/>
                  </a:schemeClr>
                </a:solidFill>
                <a:latin typeface="National-Extrabold"/>
                <a:cs typeface="National-Extrabold"/>
              </a:defRPr>
            </a:lvl4pPr>
            <a:lvl5pPr marL="1974800" indent="0">
              <a:buNone/>
              <a:defRPr sz="1600" b="0" i="0">
                <a:solidFill>
                  <a:schemeClr val="tx1">
                    <a:lumMod val="50000"/>
                    <a:lumOff val="50000"/>
                  </a:schemeClr>
                </a:solidFill>
                <a:latin typeface="National-Extrabold"/>
                <a:cs typeface="National-Extrabold"/>
              </a:defRPr>
            </a:lvl5pPr>
          </a:lstStyle>
          <a:p>
            <a:pPr lvl="0"/>
            <a:r>
              <a:rPr lang="en-US"/>
              <a:t>CLICK TO EDIT MASTER TEXT STYLES</a:t>
            </a:r>
          </a:p>
        </p:txBody>
      </p:sp>
      <p:pic>
        <p:nvPicPr>
          <p:cNvPr id="12" name="Picture 11">
            <a:extLst>
              <a:ext uri="{FF2B5EF4-FFF2-40B4-BE49-F238E27FC236}">
                <a16:creationId xmlns:a16="http://schemas.microsoft.com/office/drawing/2014/main" id="{958B71FA-E9AE-4895-94C4-E79C3E01FB29}"/>
              </a:ext>
            </a:extLst>
          </p:cNvPr>
          <p:cNvPicPr>
            <a:picLocks noChangeAspect="1"/>
          </p:cNvPicPr>
          <p:nvPr userDrawn="1"/>
        </p:nvPicPr>
        <p:blipFill>
          <a:blip r:embed="rId2"/>
          <a:stretch>
            <a:fillRect/>
          </a:stretch>
        </p:blipFill>
        <p:spPr>
          <a:xfrm>
            <a:off x="635620" y="6186724"/>
            <a:ext cx="1030313" cy="542591"/>
          </a:xfrm>
          <a:prstGeom prst="rect">
            <a:avLst/>
          </a:prstGeom>
        </p:spPr>
      </p:pic>
    </p:spTree>
    <p:extLst>
      <p:ext uri="{BB962C8B-B14F-4D97-AF65-F5344CB8AC3E}">
        <p14:creationId xmlns:p14="http://schemas.microsoft.com/office/powerpoint/2010/main" val="535486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_Screen_Big_Vid">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CDB6E149-2A11-46A5-91C2-B6F683E22BC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2606029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b="0" i="0">
                <a:solidFill>
                  <a:schemeClr val="tx1"/>
                </a:solidFil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a:xfrm>
            <a:off x="609604" y="6377957"/>
            <a:ext cx="280416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2/27/2020</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657480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0" y="2190544"/>
            <a:ext cx="12192000" cy="457200"/>
          </a:xfrm>
          <a:prstGeom prst="rect">
            <a:avLst/>
          </a:prstGeom>
        </p:spPr>
        <p:txBody>
          <a:bodyPr anchor="ctr">
            <a:normAutofit/>
          </a:bodyPr>
          <a:lstStyle>
            <a:lvl1pPr marL="0" indent="0" algn="ctr">
              <a:spcBef>
                <a:spcPts val="0"/>
              </a:spcBef>
              <a:buNone/>
              <a:defRPr sz="1400">
                <a:solidFill>
                  <a:srgbClr val="0049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a:t>
            </a:r>
          </a:p>
        </p:txBody>
      </p:sp>
      <p:sp>
        <p:nvSpPr>
          <p:cNvPr id="8" name="Title 1"/>
          <p:cNvSpPr>
            <a:spLocks noGrp="1"/>
          </p:cNvSpPr>
          <p:nvPr>
            <p:ph type="title" hasCustomPrompt="1"/>
          </p:nvPr>
        </p:nvSpPr>
        <p:spPr>
          <a:xfrm>
            <a:off x="0" y="1241322"/>
            <a:ext cx="12192000" cy="914400"/>
          </a:xfrm>
          <a:prstGeom prst="rect">
            <a:avLst/>
          </a:prstGeom>
        </p:spPr>
        <p:txBody>
          <a:bodyPr anchor="ctr">
            <a:noAutofit/>
          </a:bodyPr>
          <a:lstStyle>
            <a:lvl1pPr algn="ctr">
              <a:lnSpc>
                <a:spcPct val="80000"/>
              </a:lnSpc>
              <a:defRPr sz="3600">
                <a:solidFill>
                  <a:srgbClr val="004987"/>
                </a:solidFill>
              </a:defRPr>
            </a:lvl1pPr>
          </a:lstStyle>
          <a:p>
            <a:r>
              <a:rPr lang="en-US"/>
              <a:t>Title of PowerPoint Presentation</a:t>
            </a:r>
          </a:p>
        </p:txBody>
      </p:sp>
      <p:pic>
        <p:nvPicPr>
          <p:cNvPr id="6" name="Picture 5">
            <a:extLst>
              <a:ext uri="{FF2B5EF4-FFF2-40B4-BE49-F238E27FC236}">
                <a16:creationId xmlns:a16="http://schemas.microsoft.com/office/drawing/2014/main" id="{339449AA-2B2D-40DE-AA58-532693948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00245" y="221879"/>
            <a:ext cx="2302929" cy="770738"/>
          </a:xfrm>
          <a:prstGeom prst="rect">
            <a:avLst/>
          </a:prstGeom>
        </p:spPr>
      </p:pic>
      <p:pic>
        <p:nvPicPr>
          <p:cNvPr id="7" name="Picture 6">
            <a:extLst>
              <a:ext uri="{FF2B5EF4-FFF2-40B4-BE49-F238E27FC236}">
                <a16:creationId xmlns:a16="http://schemas.microsoft.com/office/drawing/2014/main" id="{69BF63CA-CE91-4017-9FD8-1113BF0D80A2}"/>
              </a:ext>
            </a:extLst>
          </p:cNvPr>
          <p:cNvPicPr>
            <a:picLocks noChangeAspect="1"/>
          </p:cNvPicPr>
          <p:nvPr userDrawn="1"/>
        </p:nvPicPr>
        <p:blipFill>
          <a:blip r:embed="rId3"/>
          <a:stretch>
            <a:fillRect/>
          </a:stretch>
        </p:blipFill>
        <p:spPr>
          <a:xfrm>
            <a:off x="1862224" y="3071191"/>
            <a:ext cx="8448077" cy="3429000"/>
          </a:xfrm>
          <a:prstGeom prst="rect">
            <a:avLst/>
          </a:prstGeom>
        </p:spPr>
      </p:pic>
      <p:pic>
        <p:nvPicPr>
          <p:cNvPr id="4" name="Picture 3" descr="A drawing of a face&#10;&#10;Description automatically generated">
            <a:extLst>
              <a:ext uri="{FF2B5EF4-FFF2-40B4-BE49-F238E27FC236}">
                <a16:creationId xmlns:a16="http://schemas.microsoft.com/office/drawing/2014/main" id="{DC1B6FF1-3D0B-4FC0-AD71-7469B813C1BE}"/>
              </a:ext>
            </a:extLst>
          </p:cNvPr>
          <p:cNvPicPr>
            <a:picLocks noChangeAspect="1"/>
          </p:cNvPicPr>
          <p:nvPr userDrawn="1"/>
        </p:nvPicPr>
        <p:blipFill>
          <a:blip r:embed="rId4"/>
          <a:stretch>
            <a:fillRect/>
          </a:stretch>
        </p:blipFill>
        <p:spPr>
          <a:xfrm>
            <a:off x="714929" y="298079"/>
            <a:ext cx="1474955" cy="770738"/>
          </a:xfrm>
          <a:prstGeom prst="rect">
            <a:avLst/>
          </a:prstGeom>
        </p:spPr>
      </p:pic>
    </p:spTree>
    <p:extLst>
      <p:ext uri="{BB962C8B-B14F-4D97-AF65-F5344CB8AC3E}">
        <p14:creationId xmlns:p14="http://schemas.microsoft.com/office/powerpoint/2010/main" val="3979628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0" y="2190544"/>
            <a:ext cx="12192000" cy="457200"/>
          </a:xfrm>
          <a:prstGeom prst="rect">
            <a:avLst/>
          </a:prstGeom>
        </p:spPr>
        <p:txBody>
          <a:bodyPr anchor="ctr">
            <a:normAutofit/>
          </a:bodyPr>
          <a:lstStyle>
            <a:lvl1pPr marL="0" indent="0" algn="ctr">
              <a:spcBef>
                <a:spcPts val="0"/>
              </a:spcBef>
              <a:buNone/>
              <a:defRPr sz="1400">
                <a:solidFill>
                  <a:srgbClr val="0049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a:t>
            </a:r>
          </a:p>
        </p:txBody>
      </p:sp>
      <p:sp>
        <p:nvSpPr>
          <p:cNvPr id="8" name="Title 1"/>
          <p:cNvSpPr>
            <a:spLocks noGrp="1"/>
          </p:cNvSpPr>
          <p:nvPr>
            <p:ph type="title" hasCustomPrompt="1"/>
          </p:nvPr>
        </p:nvSpPr>
        <p:spPr>
          <a:xfrm>
            <a:off x="0" y="1241322"/>
            <a:ext cx="12192000" cy="914400"/>
          </a:xfrm>
          <a:prstGeom prst="rect">
            <a:avLst/>
          </a:prstGeom>
        </p:spPr>
        <p:txBody>
          <a:bodyPr anchor="ctr">
            <a:noAutofit/>
          </a:bodyPr>
          <a:lstStyle>
            <a:lvl1pPr algn="ctr">
              <a:lnSpc>
                <a:spcPct val="80000"/>
              </a:lnSpc>
              <a:defRPr sz="3600">
                <a:solidFill>
                  <a:srgbClr val="004987"/>
                </a:solidFill>
              </a:defRPr>
            </a:lvl1pPr>
          </a:lstStyle>
          <a:p>
            <a:r>
              <a:rPr lang="en-US"/>
              <a:t>Title of PowerPoint Presentation</a:t>
            </a:r>
          </a:p>
        </p:txBody>
      </p:sp>
      <p:pic>
        <p:nvPicPr>
          <p:cNvPr id="6" name="Picture 5">
            <a:extLst>
              <a:ext uri="{FF2B5EF4-FFF2-40B4-BE49-F238E27FC236}">
                <a16:creationId xmlns:a16="http://schemas.microsoft.com/office/drawing/2014/main" id="{339449AA-2B2D-40DE-AA58-532693948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00" y="274326"/>
            <a:ext cx="2185747" cy="731520"/>
          </a:xfrm>
          <a:prstGeom prst="rect">
            <a:avLst/>
          </a:prstGeom>
        </p:spPr>
      </p:pic>
      <p:sp>
        <p:nvSpPr>
          <p:cNvPr id="13" name="Subtitle 2">
            <a:extLst>
              <a:ext uri="{FF2B5EF4-FFF2-40B4-BE49-F238E27FC236}">
                <a16:creationId xmlns:a16="http://schemas.microsoft.com/office/drawing/2014/main" id="{9B9B02E2-558C-4BB1-AECA-A965E137323C}"/>
              </a:ext>
            </a:extLst>
          </p:cNvPr>
          <p:cNvSpPr txBox="1">
            <a:spLocks/>
          </p:cNvSpPr>
          <p:nvPr/>
        </p:nvSpPr>
        <p:spPr>
          <a:xfrm>
            <a:off x="12700" y="2685844"/>
            <a:ext cx="12192000" cy="457200"/>
          </a:xfrm>
          <a:prstGeom prst="rect">
            <a:avLst/>
          </a:prstGeom>
        </p:spPr>
        <p:txBody>
          <a:bodyPr anchor="ctr">
            <a:normAutofit/>
          </a:bodyPr>
          <a:lstStyle>
            <a:lvl1pPr marL="0" indent="0" algn="ctr" defTabSz="457200" rtl="0" eaLnBrk="1" latinLnBrk="0" hangingPunct="1">
              <a:spcBef>
                <a:spcPts val="0"/>
              </a:spcBef>
              <a:buSzPct val="80000"/>
              <a:buFont typeface="Arial"/>
              <a:buNone/>
              <a:defRPr sz="1400" b="0" i="0" kern="1200">
                <a:solidFill>
                  <a:srgbClr val="004987"/>
                </a:solidFill>
                <a:latin typeface="Lucida Sans" panose="020B0602030504020204" pitchFamily="34" charset="0"/>
                <a:ea typeface="+mn-ea"/>
                <a:cs typeface="National-Book"/>
              </a:defRPr>
            </a:lvl1pPr>
            <a:lvl2pPr marL="4572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2pPr>
            <a:lvl3pPr marL="9144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3pPr>
            <a:lvl4pPr marL="13716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4pPr>
            <a:lvl5pPr marL="18288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INSERT DATE</a:t>
            </a:r>
          </a:p>
        </p:txBody>
      </p:sp>
      <p:sp>
        <p:nvSpPr>
          <p:cNvPr id="7" name="TextBox 6">
            <a:extLst>
              <a:ext uri="{FF2B5EF4-FFF2-40B4-BE49-F238E27FC236}">
                <a16:creationId xmlns:a16="http://schemas.microsoft.com/office/drawing/2014/main" id="{C856B862-8B35-4F57-958E-BF33D1C9A8F4}"/>
              </a:ext>
            </a:extLst>
          </p:cNvPr>
          <p:cNvSpPr txBox="1">
            <a:spLocks noChangeAspect="1"/>
          </p:cNvSpPr>
          <p:nvPr/>
        </p:nvSpPr>
        <p:spPr>
          <a:xfrm>
            <a:off x="1188720" y="274326"/>
            <a:ext cx="731520" cy="731520"/>
          </a:xfrm>
          <a:prstGeom prst="rect">
            <a:avLst/>
          </a:prstGeom>
          <a:solidFill>
            <a:schemeClr val="bg1">
              <a:lumMod val="85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Insert  Logo Here</a:t>
            </a:r>
          </a:p>
        </p:txBody>
      </p:sp>
      <p:pic>
        <p:nvPicPr>
          <p:cNvPr id="2" name="Picture 1">
            <a:extLst>
              <a:ext uri="{FF2B5EF4-FFF2-40B4-BE49-F238E27FC236}">
                <a16:creationId xmlns:a16="http://schemas.microsoft.com/office/drawing/2014/main" id="{E38D8367-C415-47DC-BC13-BDB453D1BFE5}"/>
              </a:ext>
            </a:extLst>
          </p:cNvPr>
          <p:cNvPicPr>
            <a:picLocks noChangeAspect="1"/>
          </p:cNvPicPr>
          <p:nvPr userDrawn="1"/>
        </p:nvPicPr>
        <p:blipFill>
          <a:blip r:embed="rId3"/>
          <a:stretch>
            <a:fillRect/>
          </a:stretch>
        </p:blipFill>
        <p:spPr>
          <a:xfrm>
            <a:off x="1871106" y="3211056"/>
            <a:ext cx="8449788" cy="3426249"/>
          </a:xfrm>
          <a:prstGeom prst="rect">
            <a:avLst/>
          </a:prstGeom>
        </p:spPr>
      </p:pic>
    </p:spTree>
    <p:extLst>
      <p:ext uri="{BB962C8B-B14F-4D97-AF65-F5344CB8AC3E}">
        <p14:creationId xmlns:p14="http://schemas.microsoft.com/office/powerpoint/2010/main" val="3994223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0" y="1473606"/>
            <a:ext cx="12192000" cy="650043"/>
          </a:xfrm>
          <a:prstGeom prst="rect">
            <a:avLst/>
          </a:prstGeom>
        </p:spPr>
        <p:txBody>
          <a:bodyPr>
            <a:noAutofit/>
          </a:bodyPr>
          <a:lstStyle>
            <a:lvl1pPr marL="534988" indent="0">
              <a:spcBef>
                <a:spcPts val="0"/>
              </a:spcBef>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8" name="Title 1"/>
          <p:cNvSpPr>
            <a:spLocks noGrp="1"/>
          </p:cNvSpPr>
          <p:nvPr>
            <p:ph type="title" hasCustomPrompt="1"/>
          </p:nvPr>
        </p:nvSpPr>
        <p:spPr>
          <a:xfrm>
            <a:off x="0" y="490472"/>
            <a:ext cx="12192000" cy="975789"/>
          </a:xfrm>
          <a:prstGeom prst="rect">
            <a:avLst/>
          </a:prstGeom>
        </p:spPr>
        <p:txBody>
          <a:bodyPr>
            <a:normAutofit/>
          </a:bodyPr>
          <a:lstStyle>
            <a:lvl1pPr marL="534988" indent="0">
              <a:defRPr sz="3400">
                <a:solidFill>
                  <a:srgbClr val="004987"/>
                </a:solidFill>
                <a:latin typeface="Lucida Sans" panose="020B0602030504020204" pitchFamily="34" charset="0"/>
              </a:defRPr>
            </a:lvl1pPr>
          </a:lstStyle>
          <a:p>
            <a:r>
              <a:rPr lang="en-US"/>
              <a:t>Section Title Screen</a:t>
            </a:r>
          </a:p>
        </p:txBody>
      </p:sp>
      <p:pic>
        <p:nvPicPr>
          <p:cNvPr id="3" name="Picture 2" descr="A drawing of a face&#10;&#10;Description automatically generated">
            <a:extLst>
              <a:ext uri="{FF2B5EF4-FFF2-40B4-BE49-F238E27FC236}">
                <a16:creationId xmlns:a16="http://schemas.microsoft.com/office/drawing/2014/main" id="{775BF3E8-665F-4728-8046-57C138FB1519}"/>
              </a:ext>
            </a:extLst>
          </p:cNvPr>
          <p:cNvPicPr>
            <a:picLocks noChangeAspect="1"/>
          </p:cNvPicPr>
          <p:nvPr userDrawn="1"/>
        </p:nvPicPr>
        <p:blipFill>
          <a:blip r:embed="rId2"/>
          <a:stretch>
            <a:fillRect/>
          </a:stretch>
        </p:blipFill>
        <p:spPr>
          <a:xfrm>
            <a:off x="661417" y="6176357"/>
            <a:ext cx="1035477" cy="541089"/>
          </a:xfrm>
          <a:prstGeom prst="rect">
            <a:avLst/>
          </a:prstGeom>
        </p:spPr>
      </p:pic>
    </p:spTree>
    <p:extLst>
      <p:ext uri="{BB962C8B-B14F-4D97-AF65-F5344CB8AC3E}">
        <p14:creationId xmlns:p14="http://schemas.microsoft.com/office/powerpoint/2010/main" val="514311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21758"/>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cxnSp>
        <p:nvCxnSpPr>
          <p:cNvPr id="4" name="Straight Connector 3">
            <a:extLst>
              <a:ext uri="{FF2B5EF4-FFF2-40B4-BE49-F238E27FC236}">
                <a16:creationId xmlns:a16="http://schemas.microsoft.com/office/drawing/2014/main" id="{663FC28A-A452-4910-883F-CFCCA895D2E6}"/>
              </a:ext>
            </a:extLst>
          </p:cNvPr>
          <p:cNvCxnSpPr>
            <a:cxnSpLocks/>
          </p:cNvCxnSpPr>
          <p:nvPr userDrawn="1"/>
        </p:nvCxnSpPr>
        <p:spPr>
          <a:xfrm>
            <a:off x="657922" y="6045947"/>
            <a:ext cx="10827834"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D50E924B-2523-4424-8618-F940AFC8DA29}"/>
              </a:ext>
            </a:extLst>
          </p:cNvPr>
          <p:cNvPicPr>
            <a:picLocks noChangeAspect="1"/>
          </p:cNvPicPr>
          <p:nvPr userDrawn="1"/>
        </p:nvPicPr>
        <p:blipFill>
          <a:blip r:embed="rId2"/>
          <a:stretch>
            <a:fillRect/>
          </a:stretch>
        </p:blipFill>
        <p:spPr>
          <a:xfrm>
            <a:off x="657922" y="6164946"/>
            <a:ext cx="1030313" cy="542591"/>
          </a:xfrm>
          <a:prstGeom prst="rect">
            <a:avLst/>
          </a:prstGeom>
        </p:spPr>
      </p:pic>
    </p:spTree>
    <p:extLst>
      <p:ext uri="{BB962C8B-B14F-4D97-AF65-F5344CB8AC3E}">
        <p14:creationId xmlns:p14="http://schemas.microsoft.com/office/powerpoint/2010/main" val="4280356981"/>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_Full_Scree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4447BDE-D3F7-46DA-84AE-8D0B909E9C36}"/>
              </a:ext>
            </a:extLst>
          </p:cNvPr>
          <p:cNvSpPr>
            <a:spLocks noGrp="1"/>
          </p:cNvSpPr>
          <p:nvPr>
            <p:ph type="pic" sz="quarter" idx="11" hasCustomPrompt="1"/>
          </p:nvPr>
        </p:nvSpPr>
        <p:spPr>
          <a:xfrm>
            <a:off x="1755648" y="1494263"/>
            <a:ext cx="8686800" cy="4449337"/>
          </a:xfrm>
          <a:prstGeom prst="rect">
            <a:avLst/>
          </a:prstGeom>
          <a:solidFill>
            <a:srgbClr val="009FDF"/>
          </a:solidFill>
        </p:spPr>
        <p:txBody>
          <a:bodyPr/>
          <a:lstStyle>
            <a:lvl1pPr>
              <a:defRPr b="1">
                <a:solidFill>
                  <a:schemeClr val="bg1"/>
                </a:solidFill>
              </a:defRPr>
            </a:lvl1pPr>
          </a:lstStyle>
          <a:p>
            <a:r>
              <a:rPr lang="en-US" dirty="0"/>
              <a:t>Full Screen Image - Click icon to add picture</a:t>
            </a:r>
          </a:p>
        </p:txBody>
      </p:sp>
      <p:sp>
        <p:nvSpPr>
          <p:cNvPr id="3" name="Title 1">
            <a:extLst>
              <a:ext uri="{FF2B5EF4-FFF2-40B4-BE49-F238E27FC236}">
                <a16:creationId xmlns:a16="http://schemas.microsoft.com/office/drawing/2014/main" id="{F820F71C-3DF6-4FE2-A56A-27849C2977F4}"/>
              </a:ext>
            </a:extLst>
          </p:cNvPr>
          <p:cNvSpPr>
            <a:spLocks noGrp="1"/>
          </p:cNvSpPr>
          <p:nvPr>
            <p:ph type="title" hasCustomPrompt="1"/>
          </p:nvPr>
        </p:nvSpPr>
        <p:spPr>
          <a:xfrm>
            <a:off x="0" y="412594"/>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pic>
        <p:nvPicPr>
          <p:cNvPr id="2" name="Picture 1">
            <a:extLst>
              <a:ext uri="{FF2B5EF4-FFF2-40B4-BE49-F238E27FC236}">
                <a16:creationId xmlns:a16="http://schemas.microsoft.com/office/drawing/2014/main" id="{336E10A2-2850-45AF-B3C8-E42207167FB2}"/>
              </a:ext>
            </a:extLst>
          </p:cNvPr>
          <p:cNvPicPr>
            <a:picLocks noChangeAspect="1"/>
          </p:cNvPicPr>
          <p:nvPr userDrawn="1"/>
        </p:nvPicPr>
        <p:blipFill>
          <a:blip r:embed="rId2"/>
          <a:stretch>
            <a:fillRect/>
          </a:stretch>
        </p:blipFill>
        <p:spPr>
          <a:xfrm>
            <a:off x="694855" y="6174110"/>
            <a:ext cx="1030313" cy="542591"/>
          </a:xfrm>
          <a:prstGeom prst="rect">
            <a:avLst/>
          </a:prstGeom>
        </p:spPr>
      </p:pic>
    </p:spTree>
    <p:extLst>
      <p:ext uri="{BB962C8B-B14F-4D97-AF65-F5344CB8AC3E}">
        <p14:creationId xmlns:p14="http://schemas.microsoft.com/office/powerpoint/2010/main" val="2258797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10137"/>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
        <p:nvSpPr>
          <p:cNvPr id="3" name="Content Placeholder 2"/>
          <p:cNvSpPr>
            <a:spLocks noGrp="1"/>
          </p:cNvSpPr>
          <p:nvPr>
            <p:ph idx="1"/>
          </p:nvPr>
        </p:nvSpPr>
        <p:spPr>
          <a:xfrm>
            <a:off x="642046" y="1750741"/>
            <a:ext cx="6241975" cy="4038480"/>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19FB751C-8649-4311-BDF5-1A3CA6949F1B}"/>
              </a:ext>
            </a:extLst>
          </p:cNvPr>
          <p:cNvPicPr>
            <a:picLocks noChangeAspect="1"/>
          </p:cNvPicPr>
          <p:nvPr userDrawn="1"/>
        </p:nvPicPr>
        <p:blipFill>
          <a:blip r:embed="rId2"/>
          <a:stretch>
            <a:fillRect/>
          </a:stretch>
        </p:blipFill>
        <p:spPr>
          <a:xfrm>
            <a:off x="642046" y="6176567"/>
            <a:ext cx="1030313" cy="542591"/>
          </a:xfrm>
          <a:prstGeom prst="rect">
            <a:avLst/>
          </a:prstGeom>
        </p:spPr>
      </p:pic>
    </p:spTree>
    <p:extLst>
      <p:ext uri="{BB962C8B-B14F-4D97-AF65-F5344CB8AC3E}">
        <p14:creationId xmlns:p14="http://schemas.microsoft.com/office/powerpoint/2010/main" val="33875774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79762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311575"/>
      </p:ext>
    </p:extLst>
  </p:cSld>
  <p:clrMap bg1="lt1" tx1="dk1" bg2="lt2" tx2="dk2" accent1="accent1" accent2="accent2" accent3="accent3" accent4="accent4" accent5="accent5" accent6="accent6" hlink="hlink" folHlink="folHlink"/>
  <p:sldLayoutIdLst>
    <p:sldLayoutId id="2147483715" r:id="rId1"/>
    <p:sldLayoutId id="2147483716" r:id="rId2"/>
  </p:sldLayoutIdLst>
  <p:hf hdr="0" dt="0"/>
  <p:txStyles>
    <p:titleStyle>
      <a:lvl1pPr algn="l" defTabSz="457200" rtl="0" eaLnBrk="1" latinLnBrk="0" hangingPunct="1">
        <a:spcBef>
          <a:spcPct val="0"/>
        </a:spcBef>
        <a:buNone/>
        <a:defRPr sz="4000" b="0" i="0" kern="1200">
          <a:solidFill>
            <a:schemeClr val="tx1">
              <a:lumMod val="75000"/>
              <a:lumOff val="25000"/>
            </a:schemeClr>
          </a:solidFill>
          <a:latin typeface="Lucida Sans" panose="020B0602030504020204" pitchFamily="34" charset="0"/>
          <a:ea typeface="+mj-ea"/>
          <a:cs typeface="National-Light"/>
        </a:defRPr>
      </a:lvl1pPr>
    </p:titleStyle>
    <p:bodyStyle>
      <a:lvl1pPr marL="169863" indent="-169863" algn="l" defTabSz="457200" rtl="0" eaLnBrk="1" latinLnBrk="0" hangingPunct="1">
        <a:spcBef>
          <a:spcPct val="20000"/>
        </a:spcBef>
        <a:buSzPct val="80000"/>
        <a:buFont typeface="Arial"/>
        <a:buChar char="•"/>
        <a:defRPr sz="1800" b="0" i="0" kern="1200">
          <a:solidFill>
            <a:schemeClr val="tx1">
              <a:lumMod val="75000"/>
              <a:lumOff val="25000"/>
            </a:schemeClr>
          </a:solidFill>
          <a:latin typeface="Lucida Sans" panose="020B0602030504020204" pitchFamily="34" charset="0"/>
          <a:ea typeface="+mn-ea"/>
          <a:cs typeface="National-Book"/>
        </a:defRPr>
      </a:lvl1pPr>
      <a:lvl2pPr marL="508000" indent="-169863" algn="l" defTabSz="457200" rtl="0" eaLnBrk="1" latinLnBrk="0" hangingPunct="1">
        <a:spcBef>
          <a:spcPct val="20000"/>
        </a:spcBef>
        <a:buFont typeface="Arial"/>
        <a:buChar char="•"/>
        <a:defRPr sz="1800" b="0" i="0" kern="1200">
          <a:solidFill>
            <a:schemeClr val="tx1">
              <a:lumMod val="75000"/>
              <a:lumOff val="25000"/>
            </a:schemeClr>
          </a:solidFill>
          <a:latin typeface="Lucida Sans" panose="020B0602030504020204" pitchFamily="34" charset="0"/>
          <a:ea typeface="+mn-ea"/>
          <a:cs typeface="National-Book"/>
        </a:defRPr>
      </a:lvl2pPr>
      <a:lvl3pPr marL="860425" indent="-168275" algn="l" defTabSz="457200" rtl="0" eaLnBrk="1" latinLnBrk="0" hangingPunct="1">
        <a:spcBef>
          <a:spcPct val="20000"/>
        </a:spcBef>
        <a:buFont typeface="Arial"/>
        <a:buChar char="•"/>
        <a:defRPr sz="1800" b="0" i="0" kern="1200">
          <a:solidFill>
            <a:schemeClr val="tx1">
              <a:lumMod val="75000"/>
              <a:lumOff val="25000"/>
            </a:schemeClr>
          </a:solidFill>
          <a:latin typeface="Lucida Sans" panose="020B0602030504020204" pitchFamily="34" charset="0"/>
          <a:ea typeface="+mn-ea"/>
          <a:cs typeface="National-Book"/>
        </a:defRPr>
      </a:lvl3pPr>
      <a:lvl4pPr marL="1312863" indent="-169863" algn="l" defTabSz="457200" rtl="0" eaLnBrk="1" latinLnBrk="0" hangingPunct="1">
        <a:spcBef>
          <a:spcPct val="20000"/>
        </a:spcBef>
        <a:buFont typeface="Arial"/>
        <a:buChar char="•"/>
        <a:defRPr sz="1800" b="0" i="0" kern="1200">
          <a:solidFill>
            <a:schemeClr val="tx1">
              <a:lumMod val="75000"/>
              <a:lumOff val="25000"/>
            </a:schemeClr>
          </a:solidFill>
          <a:latin typeface="Lucida Sans" panose="020B0602030504020204" pitchFamily="34" charset="0"/>
          <a:ea typeface="+mn-ea"/>
          <a:cs typeface="National-Book"/>
        </a:defRPr>
      </a:lvl4pPr>
      <a:lvl5pPr marL="1651000" indent="-169863" algn="l" defTabSz="457200" rtl="0" eaLnBrk="1" latinLnBrk="0" hangingPunct="1">
        <a:spcBef>
          <a:spcPct val="20000"/>
        </a:spcBef>
        <a:buFont typeface="Arial"/>
        <a:buChar char="•"/>
        <a:defRPr sz="1800" b="0" i="0" kern="1200">
          <a:solidFill>
            <a:schemeClr val="tx1">
              <a:lumMod val="75000"/>
              <a:lumOff val="25000"/>
            </a:schemeClr>
          </a:solidFill>
          <a:latin typeface="Lucida Sans" panose="020B0602030504020204" pitchFamily="34" charset="0"/>
          <a:ea typeface="+mn-ea"/>
          <a:cs typeface="National-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17486B-26D4-4EC9-8480-EA6DA690395C}"/>
              </a:ext>
            </a:extLst>
          </p:cNvPr>
          <p:cNvCxnSpPr>
            <a:cxnSpLocks/>
          </p:cNvCxnSpPr>
          <p:nvPr/>
        </p:nvCxnSpPr>
        <p:spPr>
          <a:xfrm>
            <a:off x="638407" y="6045946"/>
            <a:ext cx="10831739"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01B310C9-9318-4A5A-B694-BFE20378FCE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098546" y="6217684"/>
            <a:ext cx="1371600" cy="459041"/>
          </a:xfrm>
          <a:prstGeom prst="rect">
            <a:avLst/>
          </a:prstGeom>
        </p:spPr>
      </p:pic>
    </p:spTree>
    <p:extLst>
      <p:ext uri="{BB962C8B-B14F-4D97-AF65-F5344CB8AC3E}">
        <p14:creationId xmlns:p14="http://schemas.microsoft.com/office/powerpoint/2010/main" val="2828347758"/>
      </p:ext>
    </p:extLst>
  </p:cSld>
  <p:clrMap bg1="lt1" tx1="dk1" bg2="lt2" tx2="dk2" accent1="accent1" accent2="accent2" accent3="accent3" accent4="accent4" accent5="accent5" accent6="accent6" hlink="hlink" folHlink="folHlink"/>
  <p:sldLayoutIdLst>
    <p:sldLayoutId id="2147483723" r:id="rId1"/>
    <p:sldLayoutId id="2147483732" r:id="rId2"/>
    <p:sldLayoutId id="2147483724" r:id="rId3"/>
    <p:sldLayoutId id="2147483725" r:id="rId4"/>
    <p:sldLayoutId id="2147483726" r:id="rId5"/>
    <p:sldLayoutId id="2147483733" r:id="rId6"/>
    <p:sldLayoutId id="2147483727" r:id="rId7"/>
    <p:sldLayoutId id="2147483728" r:id="rId8"/>
    <p:sldLayoutId id="2147483729" r:id="rId9"/>
    <p:sldLayoutId id="2147483730" r:id="rId10"/>
    <p:sldLayoutId id="2147483731" r:id="rId11"/>
    <p:sldLayoutId id="21474837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7.jp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22.sv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26.JP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19.sv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8.xml"/><Relationship Id="rId1" Type="http://schemas.openxmlformats.org/officeDocument/2006/relationships/slideLayout" Target="../slideLayouts/slideLayout9.xml"/><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7.jp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9.xml"/><Relationship Id="rId1" Type="http://schemas.openxmlformats.org/officeDocument/2006/relationships/slideLayout" Target="../slideLayouts/slideLayout9.xml"/><Relationship Id="rId5" Type="http://schemas.openxmlformats.org/officeDocument/2006/relationships/image" Target="../media/image19.sv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FD61-57DB-4E65-809E-3855FF71A391}"/>
              </a:ext>
            </a:extLst>
          </p:cNvPr>
          <p:cNvSpPr>
            <a:spLocks noGrp="1"/>
          </p:cNvSpPr>
          <p:nvPr>
            <p:ph type="title"/>
          </p:nvPr>
        </p:nvSpPr>
        <p:spPr>
          <a:xfrm>
            <a:off x="0" y="1585799"/>
            <a:ext cx="12192000" cy="1051387"/>
          </a:xfrm>
        </p:spPr>
        <p:txBody>
          <a:bodyPr/>
          <a:lstStyle/>
          <a:p>
            <a:r>
              <a:rPr lang="nb-NO" dirty="0">
                <a:latin typeface="Lucida Sans"/>
              </a:rPr>
              <a:t>World Handicap System</a:t>
            </a:r>
            <a:br>
              <a:rPr lang="nb-NO" dirty="0">
                <a:latin typeface="Lucida Sans"/>
              </a:rPr>
            </a:br>
            <a:br>
              <a:rPr lang="nb-NO" dirty="0">
                <a:latin typeface="Lucida Sans"/>
              </a:rPr>
            </a:br>
            <a:r>
              <a:rPr lang="nb-NO" dirty="0">
                <a:latin typeface="Lucida Sans"/>
              </a:rPr>
              <a:t>Klubbpresentasjonen - medlemsinformasjon</a:t>
            </a:r>
            <a:endParaRPr lang="nb-NO" dirty="0"/>
          </a:p>
        </p:txBody>
      </p:sp>
      <p:pic>
        <p:nvPicPr>
          <p:cNvPr id="6" name="Bilde 5" descr="Et bilde som inneholder tegning, skilt&#10;&#10;Automatisk generert beskrivelse">
            <a:extLst>
              <a:ext uri="{FF2B5EF4-FFF2-40B4-BE49-F238E27FC236}">
                <a16:creationId xmlns:a16="http://schemas.microsoft.com/office/drawing/2014/main" id="{9320A50B-DBD8-4FD7-9791-AB7F1197B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2467" y="205751"/>
            <a:ext cx="675681" cy="836240"/>
          </a:xfrm>
          <a:prstGeom prst="rect">
            <a:avLst/>
          </a:prstGeom>
        </p:spPr>
      </p:pic>
      <p:sp>
        <p:nvSpPr>
          <p:cNvPr id="3" name="TekstSylinder 2">
            <a:extLst>
              <a:ext uri="{FF2B5EF4-FFF2-40B4-BE49-F238E27FC236}">
                <a16:creationId xmlns:a16="http://schemas.microsoft.com/office/drawing/2014/main" id="{267B5432-187A-4AA0-837F-B80F7374F056}"/>
              </a:ext>
            </a:extLst>
          </p:cNvPr>
          <p:cNvSpPr txBox="1"/>
          <p:nvPr/>
        </p:nvSpPr>
        <p:spPr>
          <a:xfrm>
            <a:off x="10962640" y="6126480"/>
            <a:ext cx="1016000" cy="369332"/>
          </a:xfrm>
          <a:prstGeom prst="rect">
            <a:avLst/>
          </a:prstGeom>
          <a:noFill/>
        </p:spPr>
        <p:txBody>
          <a:bodyPr wrap="square" lIns="0" tIns="0" rIns="0" bIns="0" rtlCol="0">
            <a:spAutoFit/>
          </a:bodyPr>
          <a:lstStyle/>
          <a:p>
            <a:r>
              <a:rPr lang="nb-NO" sz="1200" b="1" spc="300" dirty="0">
                <a:solidFill>
                  <a:schemeClr val="bg1">
                    <a:lumMod val="50000"/>
                  </a:schemeClr>
                </a:solidFill>
                <a:latin typeface="National-Extrabold"/>
                <a:cs typeface="National-Extrabold"/>
              </a:rPr>
              <a:t>Versjon 10/1/20</a:t>
            </a:r>
          </a:p>
        </p:txBody>
      </p:sp>
    </p:spTree>
    <p:extLst>
      <p:ext uri="{BB962C8B-B14F-4D97-AF65-F5344CB8AC3E}">
        <p14:creationId xmlns:p14="http://schemas.microsoft.com/office/powerpoint/2010/main" val="1114848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p:txBody>
          <a:bodyPr>
            <a:normAutofit/>
          </a:bodyPr>
          <a:lstStyle/>
          <a:p>
            <a:r>
              <a:rPr lang="nb-NO" sz="4400" dirty="0">
                <a:latin typeface="+mn-lt"/>
              </a:rPr>
              <a:t>Hvordan beregnes handicap?</a:t>
            </a:r>
          </a:p>
        </p:txBody>
      </p:sp>
      <p:sp>
        <p:nvSpPr>
          <p:cNvPr id="5" name="TextBox 5">
            <a:extLst>
              <a:ext uri="{FF2B5EF4-FFF2-40B4-BE49-F238E27FC236}">
                <a16:creationId xmlns:a16="http://schemas.microsoft.com/office/drawing/2014/main" id="{A77A2B18-F07D-4C3E-A37F-E8CE9F69D4FA}"/>
              </a:ext>
            </a:extLst>
          </p:cNvPr>
          <p:cNvSpPr txBox="1"/>
          <p:nvPr/>
        </p:nvSpPr>
        <p:spPr>
          <a:xfrm>
            <a:off x="571494" y="1641987"/>
            <a:ext cx="10096506" cy="153888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Det er et gjennomsnitt-system (nytt).</a:t>
            </a:r>
          </a:p>
          <a:p>
            <a:pPr marL="342900" indent="-342900">
              <a:spcAft>
                <a:spcPts val="1200"/>
              </a:spcAft>
              <a:buFont typeface="Arial"/>
              <a:buChar char="•"/>
            </a:pPr>
            <a:r>
              <a:rPr lang="nb-NO" sz="2800" dirty="0"/>
              <a:t>Gjennomsnittet av de 8 beste rundene, av de siste 20, er ditt </a:t>
            </a:r>
            <a:r>
              <a:rPr lang="nb-NO" sz="2800" dirty="0">
                <a:solidFill>
                  <a:srgbClr val="00B050"/>
                </a:solidFill>
              </a:rPr>
              <a:t>handicap</a:t>
            </a:r>
            <a:r>
              <a:rPr lang="nb-NO" sz="2800" dirty="0"/>
              <a:t>.</a:t>
            </a:r>
            <a:endParaRPr lang="nb-NO" sz="2800" dirty="0">
              <a:solidFill>
                <a:srgbClr val="00B050"/>
              </a:solidFill>
              <a:cs typeface="Calibri" panose="020F0502020204030204"/>
            </a:endParaRPr>
          </a:p>
        </p:txBody>
      </p:sp>
      <p:pic>
        <p:nvPicPr>
          <p:cNvPr id="6" name="Picture 4">
            <a:extLst>
              <a:ext uri="{FF2B5EF4-FFF2-40B4-BE49-F238E27FC236}">
                <a16:creationId xmlns:a16="http://schemas.microsoft.com/office/drawing/2014/main" id="{ECFEF3B1-9EF0-4092-8C96-B9E52129E9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3208" y="3211926"/>
            <a:ext cx="3156584" cy="2346182"/>
          </a:xfrm>
          <a:prstGeom prst="rect">
            <a:avLst/>
          </a:prstGeom>
        </p:spPr>
      </p:pic>
      <p:pic>
        <p:nvPicPr>
          <p:cNvPr id="7" name="Bilde 6" descr="Et bilde som inneholder tegning, skilt&#10;&#10;Automatisk generert beskrivelse">
            <a:extLst>
              <a:ext uri="{FF2B5EF4-FFF2-40B4-BE49-F238E27FC236}">
                <a16:creationId xmlns:a16="http://schemas.microsoft.com/office/drawing/2014/main" id="{72BACB9E-2B37-4B5E-BBE5-7486F7FD7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164627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p:txBody>
          <a:bodyPr>
            <a:normAutofit/>
          </a:bodyPr>
          <a:lstStyle/>
          <a:p>
            <a:r>
              <a:rPr lang="nb-NO" sz="4400" dirty="0">
                <a:latin typeface="+mn-lt"/>
              </a:rPr>
              <a:t>Hvilket handicap spilte du til?</a:t>
            </a:r>
          </a:p>
        </p:txBody>
      </p:sp>
      <p:sp>
        <p:nvSpPr>
          <p:cNvPr id="5" name="TextBox 5">
            <a:extLst>
              <a:ext uri="{FF2B5EF4-FFF2-40B4-BE49-F238E27FC236}">
                <a16:creationId xmlns:a16="http://schemas.microsoft.com/office/drawing/2014/main" id="{A77A2B18-F07D-4C3E-A37F-E8CE9F69D4FA}"/>
              </a:ext>
            </a:extLst>
          </p:cNvPr>
          <p:cNvSpPr txBox="1"/>
          <p:nvPr/>
        </p:nvSpPr>
        <p:spPr>
          <a:xfrm>
            <a:off x="591814" y="1508075"/>
            <a:ext cx="9720585" cy="329320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Ut ifra din score (antall slag) beregnes et </a:t>
            </a:r>
            <a:r>
              <a:rPr lang="nb-NO" sz="2800" dirty="0">
                <a:solidFill>
                  <a:srgbClr val="00B050"/>
                </a:solidFill>
              </a:rPr>
              <a:t>Handicap spilt til</a:t>
            </a:r>
            <a:r>
              <a:rPr lang="nb-NO" sz="2800" dirty="0"/>
              <a:t> (</a:t>
            </a:r>
            <a:r>
              <a:rPr lang="en-GB" sz="2800" dirty="0"/>
              <a:t>Score Differential</a:t>
            </a:r>
            <a:r>
              <a:rPr lang="nb-NO" sz="2800" dirty="0"/>
              <a:t>).</a:t>
            </a:r>
          </a:p>
          <a:p>
            <a:pPr marL="800100" lvl="1" indent="-342900">
              <a:spcAft>
                <a:spcPts val="1200"/>
              </a:spcAft>
              <a:buFont typeface="Arial"/>
              <a:buChar char="•"/>
            </a:pPr>
            <a:r>
              <a:rPr lang="nb-NO" sz="2800" dirty="0">
                <a:cs typeface="Calibri" panose="020F0502020204030204"/>
              </a:rPr>
              <a:t>Det er det handicapet du spilte til på runden, </a:t>
            </a:r>
          </a:p>
          <a:p>
            <a:pPr marL="1257300" lvl="2" indent="-342900">
              <a:spcAft>
                <a:spcPts val="1200"/>
              </a:spcAft>
              <a:buFont typeface="Arial"/>
              <a:buChar char="•"/>
            </a:pPr>
            <a:r>
              <a:rPr lang="nb-NO" sz="2800" dirty="0">
                <a:cs typeface="Calibri" panose="020F0502020204030204"/>
              </a:rPr>
              <a:t>f.eks. </a:t>
            </a:r>
            <a:r>
              <a:rPr lang="nb-NO" sz="2800" dirty="0"/>
              <a:t>7,2 - 18,5 - 47,1.</a:t>
            </a:r>
          </a:p>
          <a:p>
            <a:pPr marL="342900" indent="-342900">
              <a:spcAft>
                <a:spcPts val="1200"/>
              </a:spcAft>
              <a:buFont typeface="Arial"/>
              <a:buChar char="•"/>
            </a:pPr>
            <a:r>
              <a:rPr lang="nb-NO" sz="2800" dirty="0">
                <a:cs typeface="Calibri" panose="020F0502020204030204"/>
              </a:rPr>
              <a:t>Beregnes automatisk i GolfBox når du har registrert din score.</a:t>
            </a:r>
          </a:p>
          <a:p>
            <a:pPr marL="342900" indent="-342900">
              <a:spcAft>
                <a:spcPts val="1200"/>
              </a:spcAft>
              <a:buFont typeface="Arial"/>
              <a:buChar char="•"/>
            </a:pPr>
            <a:r>
              <a:rPr lang="nb-NO" sz="2800" dirty="0">
                <a:cs typeface="Calibri" panose="020F0502020204030204"/>
              </a:rPr>
              <a:t>Hvilket handicap spilte du til?</a:t>
            </a:r>
          </a:p>
        </p:txBody>
      </p:sp>
      <p:pic>
        <p:nvPicPr>
          <p:cNvPr id="6" name="Bilde 5" descr="Et bilde som inneholder tegning, skilt&#10;&#10;Automatisk generert beskrivelse">
            <a:extLst>
              <a:ext uri="{FF2B5EF4-FFF2-40B4-BE49-F238E27FC236}">
                <a16:creationId xmlns:a16="http://schemas.microsoft.com/office/drawing/2014/main" id="{D55234EE-0535-4B14-BCF7-345D443EC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39528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p:txBody>
          <a:bodyPr>
            <a:normAutofit/>
          </a:bodyPr>
          <a:lstStyle/>
          <a:p>
            <a:r>
              <a:rPr lang="nb-NO" sz="4400" dirty="0">
                <a:latin typeface="+mn-lt"/>
              </a:rPr>
              <a:t>Hvordan beregnes handicap?</a:t>
            </a:r>
          </a:p>
        </p:txBody>
      </p:sp>
      <p:sp>
        <p:nvSpPr>
          <p:cNvPr id="5" name="TextBox 5">
            <a:extLst>
              <a:ext uri="{FF2B5EF4-FFF2-40B4-BE49-F238E27FC236}">
                <a16:creationId xmlns:a16="http://schemas.microsoft.com/office/drawing/2014/main" id="{A77A2B18-F07D-4C3E-A37F-E8CE9F69D4FA}"/>
              </a:ext>
            </a:extLst>
          </p:cNvPr>
          <p:cNvSpPr txBox="1"/>
          <p:nvPr/>
        </p:nvSpPr>
        <p:spPr>
          <a:xfrm>
            <a:off x="612134" y="1490007"/>
            <a:ext cx="10370825" cy="329320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Gjennomsnittet av de 8 beste </a:t>
            </a:r>
            <a:r>
              <a:rPr lang="nb-NO" sz="2800" dirty="0">
                <a:solidFill>
                  <a:srgbClr val="00B050"/>
                </a:solidFill>
              </a:rPr>
              <a:t>handicapene du spilte til, </a:t>
            </a:r>
            <a:r>
              <a:rPr lang="nb-NO" sz="2800" dirty="0"/>
              <a:t>av de siste 20, er ditt </a:t>
            </a:r>
            <a:r>
              <a:rPr lang="nb-NO" sz="2800" dirty="0">
                <a:solidFill>
                  <a:srgbClr val="00B050"/>
                </a:solidFill>
              </a:rPr>
              <a:t>handicap</a:t>
            </a:r>
            <a:r>
              <a:rPr lang="nb-NO" sz="2800" dirty="0">
                <a:cs typeface="Calibri" panose="020F0502020204030204"/>
              </a:rPr>
              <a:t>.</a:t>
            </a:r>
            <a:endParaRPr lang="nb-NO" sz="2800" dirty="0">
              <a:solidFill>
                <a:srgbClr val="00B050"/>
              </a:solidFill>
            </a:endParaRPr>
          </a:p>
          <a:p>
            <a:pPr marL="342900" indent="-342900">
              <a:spcAft>
                <a:spcPts val="1200"/>
              </a:spcAft>
              <a:buFont typeface="Arial"/>
              <a:buChar char="•"/>
            </a:pPr>
            <a:r>
              <a:rPr lang="nb-NO" sz="2800" dirty="0">
                <a:solidFill>
                  <a:srgbClr val="00B050"/>
                </a:solidFill>
                <a:cs typeface="Calibri" panose="020F0502020204030204"/>
              </a:rPr>
              <a:t>Handicap spilt til</a:t>
            </a:r>
            <a:r>
              <a:rPr lang="nb-NO" sz="2800" dirty="0">
                <a:cs typeface="Calibri" panose="020F0502020204030204"/>
              </a:rPr>
              <a:t> beregnes automatisk i GolfBox, ut i fra:</a:t>
            </a:r>
          </a:p>
          <a:p>
            <a:pPr marL="800100" lvl="1" indent="-342900">
              <a:spcAft>
                <a:spcPts val="1200"/>
              </a:spcAft>
              <a:buFont typeface="Arial"/>
              <a:buChar char="•"/>
            </a:pPr>
            <a:r>
              <a:rPr lang="nb-NO" sz="2800" dirty="0">
                <a:cs typeface="Calibri" panose="020F0502020204030204"/>
              </a:rPr>
              <a:t>Din score (justert bruttoscore)</a:t>
            </a:r>
          </a:p>
          <a:p>
            <a:pPr marL="800100" lvl="1" indent="-342900">
              <a:spcAft>
                <a:spcPts val="1200"/>
              </a:spcAft>
              <a:buFont typeface="Arial"/>
              <a:buChar char="•"/>
            </a:pPr>
            <a:r>
              <a:rPr lang="nb-NO" sz="2800" dirty="0">
                <a:cs typeface="Calibri" panose="020F0502020204030204"/>
              </a:rPr>
              <a:t>Baneverdi</a:t>
            </a:r>
          </a:p>
          <a:p>
            <a:pPr marL="800100" lvl="1" indent="-342900">
              <a:spcAft>
                <a:spcPts val="1200"/>
              </a:spcAft>
              <a:buFont typeface="Arial"/>
              <a:buChar char="•"/>
            </a:pPr>
            <a:r>
              <a:rPr lang="nb-NO" sz="2800" dirty="0">
                <a:cs typeface="Calibri" panose="020F0502020204030204"/>
              </a:rPr>
              <a:t>Slopeverdi</a:t>
            </a:r>
          </a:p>
        </p:txBody>
      </p:sp>
      <p:pic>
        <p:nvPicPr>
          <p:cNvPr id="6" name="Bilde 5" descr="Et bilde som inneholder tegning, skilt&#10;&#10;Automatisk generert beskrivelse">
            <a:extLst>
              <a:ext uri="{FF2B5EF4-FFF2-40B4-BE49-F238E27FC236}">
                <a16:creationId xmlns:a16="http://schemas.microsoft.com/office/drawing/2014/main" id="{E418A873-B9DC-4D16-B85F-CDBB79BFD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64371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670560" y="177979"/>
            <a:ext cx="11308080" cy="914400"/>
          </a:xfrm>
        </p:spPr>
        <p:txBody>
          <a:bodyPr>
            <a:normAutofit/>
          </a:bodyPr>
          <a:lstStyle/>
          <a:p>
            <a:r>
              <a:rPr lang="nb-NO" sz="4400" dirty="0">
                <a:latin typeface="+mn-lt"/>
              </a:rPr>
              <a:t>Det grunnleggende </a:t>
            </a:r>
            <a:r>
              <a:rPr lang="en-GB" sz="4400" dirty="0">
                <a:latin typeface="+mn-lt"/>
              </a:rPr>
              <a:t>(Course Rating System)</a:t>
            </a:r>
          </a:p>
        </p:txBody>
      </p:sp>
      <p:pic>
        <p:nvPicPr>
          <p:cNvPr id="7" name="Picture 2">
            <a:extLst>
              <a:ext uri="{FF2B5EF4-FFF2-40B4-BE49-F238E27FC236}">
                <a16:creationId xmlns:a16="http://schemas.microsoft.com/office/drawing/2014/main" id="{98F29BFC-FA3B-497A-A834-8C7E651685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8085" y="1324537"/>
            <a:ext cx="10832992" cy="4365114"/>
          </a:xfrm>
          <a:prstGeom prst="rect">
            <a:avLst/>
          </a:prstGeom>
        </p:spPr>
      </p:pic>
      <p:pic>
        <p:nvPicPr>
          <p:cNvPr id="5" name="Bilde 4" descr="Et bilde som inneholder tegning, skilt&#10;&#10;Automatisk generert beskrivelse">
            <a:extLst>
              <a:ext uri="{FF2B5EF4-FFF2-40B4-BE49-F238E27FC236}">
                <a16:creationId xmlns:a16="http://schemas.microsoft.com/office/drawing/2014/main" id="{3AB2B1A4-B298-48AF-94EF-5EB881ECB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1027754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p:txBody>
          <a:bodyPr/>
          <a:lstStyle/>
          <a:p>
            <a:r>
              <a:rPr lang="nb-NO" dirty="0"/>
              <a:t>Noen forutsetninger…..</a:t>
            </a:r>
          </a:p>
        </p:txBody>
      </p:sp>
      <p:pic>
        <p:nvPicPr>
          <p:cNvPr id="4" name="Bilde 3" descr="Et bilde som inneholder tegning, skilt&#10;&#10;Automatisk generert beskrivelse">
            <a:extLst>
              <a:ext uri="{FF2B5EF4-FFF2-40B4-BE49-F238E27FC236}">
                <a16:creationId xmlns:a16="http://schemas.microsoft.com/office/drawing/2014/main" id="{E1C38142-E7FF-48C6-9EE0-4B739FCF2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606" y="6123885"/>
            <a:ext cx="523547" cy="647955"/>
          </a:xfrm>
          <a:prstGeom prst="rect">
            <a:avLst/>
          </a:prstGeom>
        </p:spPr>
      </p:pic>
      <p:sp>
        <p:nvSpPr>
          <p:cNvPr id="5" name="TextBox 5">
            <a:extLst>
              <a:ext uri="{FF2B5EF4-FFF2-40B4-BE49-F238E27FC236}">
                <a16:creationId xmlns:a16="http://schemas.microsoft.com/office/drawing/2014/main" id="{A77A2B18-F07D-4C3E-A37F-E8CE9F69D4FA}"/>
              </a:ext>
            </a:extLst>
          </p:cNvPr>
          <p:cNvSpPr txBox="1"/>
          <p:nvPr/>
        </p:nvSpPr>
        <p:spPr>
          <a:xfrm>
            <a:off x="642614" y="1641987"/>
            <a:ext cx="10906771" cy="307776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400" dirty="0">
                <a:latin typeface="Lucida Sans" panose="020B0602030504020204" pitchFamily="34" charset="0"/>
              </a:rPr>
              <a:t>Book starttid</a:t>
            </a:r>
            <a:endParaRPr lang="nb-NO" sz="2400" dirty="0">
              <a:latin typeface="Lucida Sans" panose="020B0602030504020204" pitchFamily="34" charset="0"/>
              <a:cs typeface="Calibri" panose="020F0502020204030204"/>
            </a:endParaRPr>
          </a:p>
          <a:p>
            <a:pPr marL="342900" indent="-342900">
              <a:spcAft>
                <a:spcPts val="1200"/>
              </a:spcAft>
              <a:buFont typeface="Arial"/>
              <a:buChar char="•"/>
            </a:pPr>
            <a:r>
              <a:rPr lang="nb-NO" sz="2400" dirty="0">
                <a:latin typeface="Lucida Sans" panose="020B0602030504020204" pitchFamily="34" charset="0"/>
              </a:rPr>
              <a:t>Les av Spillehandicap på </a:t>
            </a:r>
            <a:r>
              <a:rPr lang="nb-NO" sz="2400" dirty="0" err="1">
                <a:latin typeface="Lucida Sans" panose="020B0602030504020204" pitchFamily="34" charset="0"/>
              </a:rPr>
              <a:t>slopetabellen</a:t>
            </a:r>
            <a:endParaRPr lang="nb-NO" sz="2400" dirty="0">
              <a:latin typeface="Lucida Sans" panose="020B0602030504020204" pitchFamily="34" charset="0"/>
            </a:endParaRPr>
          </a:p>
          <a:p>
            <a:pPr marL="342900" indent="-342900">
              <a:spcAft>
                <a:spcPts val="1200"/>
              </a:spcAft>
              <a:buFont typeface="Arial"/>
              <a:buChar char="•"/>
            </a:pPr>
            <a:r>
              <a:rPr lang="nb-NO" sz="2400" dirty="0">
                <a:latin typeface="Lucida Sans" panose="020B0602030504020204" pitchFamily="34" charset="0"/>
              </a:rPr>
              <a:t>Ingen forhåndsregistrering av handicaptellende runde (nytt)</a:t>
            </a:r>
          </a:p>
          <a:p>
            <a:pPr marL="342900" indent="-342900">
              <a:spcAft>
                <a:spcPts val="1200"/>
              </a:spcAft>
              <a:buFont typeface="Arial"/>
              <a:buChar char="•"/>
            </a:pPr>
            <a:r>
              <a:rPr lang="nb-NO" sz="2400" dirty="0">
                <a:latin typeface="Lucida Sans" panose="020B0602030504020204" pitchFamily="34" charset="0"/>
              </a:rPr>
              <a:t>Spill etter reglene</a:t>
            </a:r>
          </a:p>
          <a:p>
            <a:pPr marL="342900" indent="-342900">
              <a:spcAft>
                <a:spcPts val="1200"/>
              </a:spcAft>
              <a:buFont typeface="Arial"/>
              <a:buChar char="•"/>
            </a:pPr>
            <a:r>
              <a:rPr lang="nb-NO" sz="2400" dirty="0">
                <a:latin typeface="Lucida Sans" panose="020B0602030504020204" pitchFamily="34" charset="0"/>
              </a:rPr>
              <a:t>Registrer scoren i GolfBox</a:t>
            </a:r>
          </a:p>
          <a:p>
            <a:pPr marL="342900" indent="-342900">
              <a:spcAft>
                <a:spcPts val="1200"/>
              </a:spcAft>
              <a:buFont typeface="Arial"/>
              <a:buChar char="•"/>
            </a:pPr>
            <a:r>
              <a:rPr lang="nb-NO" sz="2400" dirty="0">
                <a:latin typeface="Lucida Sans" panose="020B0602030504020204" pitchFamily="34" charset="0"/>
              </a:rPr>
              <a:t>Neste morgen, sjekk om handicap er endret (nytt)</a:t>
            </a:r>
          </a:p>
        </p:txBody>
      </p:sp>
      <p:pic>
        <p:nvPicPr>
          <p:cNvPr id="6" name="06_course-and-slope-rating--standard-">
            <a:hlinkClick r:id="" action="ppaction://media"/>
            <a:extLst>
              <a:ext uri="{FF2B5EF4-FFF2-40B4-BE49-F238E27FC236}">
                <a16:creationId xmlns:a16="http://schemas.microsoft.com/office/drawing/2014/main" id="{F856F8BB-AE7E-4B10-A30F-A6CCFE6177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1692" cy="6858000"/>
          </a:xfrm>
        </p:spPr>
      </p:pic>
    </p:spTree>
    <p:extLst>
      <p:ext uri="{BB962C8B-B14F-4D97-AF65-F5344CB8AC3E}">
        <p14:creationId xmlns:p14="http://schemas.microsoft.com/office/powerpoint/2010/main" val="290247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00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6"/>
                </p:tgtEl>
              </p:cMediaNode>
            </p:vide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DC4ED0C0-0775-4BFF-A87D-10C62A84B659}"/>
              </a:ext>
            </a:extLst>
          </p:cNvPr>
          <p:cNvSpPr/>
          <p:nvPr/>
        </p:nvSpPr>
        <p:spPr>
          <a:xfrm>
            <a:off x="4580246" y="5915033"/>
            <a:ext cx="7489834" cy="867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descr="Et bilde som inneholder tegning, skilt&#10;&#10;Automatisk generert beskrivelse">
            <a:extLst>
              <a:ext uri="{FF2B5EF4-FFF2-40B4-BE49-F238E27FC236}">
                <a16:creationId xmlns:a16="http://schemas.microsoft.com/office/drawing/2014/main" id="{E1C38142-E7FF-48C6-9EE0-4B739FCF2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4606" y="6123885"/>
            <a:ext cx="523547" cy="647955"/>
          </a:xfrm>
          <a:prstGeom prst="rect">
            <a:avLst/>
          </a:prstGeom>
        </p:spPr>
      </p:pic>
      <p:sp>
        <p:nvSpPr>
          <p:cNvPr id="5" name="Rektangel 4">
            <a:extLst>
              <a:ext uri="{FF2B5EF4-FFF2-40B4-BE49-F238E27FC236}">
                <a16:creationId xmlns:a16="http://schemas.microsoft.com/office/drawing/2014/main" id="{11EF4D24-321B-4E78-A9BD-ED34B7A377E0}"/>
              </a:ext>
            </a:extLst>
          </p:cNvPr>
          <p:cNvSpPr/>
          <p:nvPr/>
        </p:nvSpPr>
        <p:spPr>
          <a:xfrm>
            <a:off x="-1" y="0"/>
            <a:ext cx="4580247"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3">
            <a:extLst>
              <a:ext uri="{FF2B5EF4-FFF2-40B4-BE49-F238E27FC236}">
                <a16:creationId xmlns:a16="http://schemas.microsoft.com/office/drawing/2014/main" id="{51E9B5EA-B84E-4F9B-8958-D6A12E1A615C}"/>
              </a:ext>
            </a:extLst>
          </p:cNvPr>
          <p:cNvSpPr txBox="1"/>
          <p:nvPr/>
        </p:nvSpPr>
        <p:spPr>
          <a:xfrm>
            <a:off x="584143" y="2247011"/>
            <a:ext cx="3250003" cy="2208297"/>
          </a:xfrm>
          <a:prstGeom prst="rect">
            <a:avLst/>
          </a:prstGeom>
          <a:noFill/>
        </p:spPr>
        <p:txBody>
          <a:bodyPr wrap="square" lIns="0" rtlCol="0" anchor="t">
            <a:spAutoFit/>
          </a:bodyPr>
          <a:lstStyle/>
          <a:p>
            <a:pPr>
              <a:lnSpc>
                <a:spcPts val="5500"/>
              </a:lnSpc>
            </a:pPr>
            <a:r>
              <a:rPr lang="sv-SE" sz="4800" spc="-160" dirty="0">
                <a:solidFill>
                  <a:schemeClr val="bg1"/>
                </a:solidFill>
                <a:latin typeface="Brix Sans Black" panose="02000000000000000000" pitchFamily="50" charset="0"/>
              </a:rPr>
              <a:t>Eksempel på endring i handicap</a:t>
            </a:r>
          </a:p>
        </p:txBody>
      </p:sp>
      <p:graphicFrame>
        <p:nvGraphicFramePr>
          <p:cNvPr id="20" name="Tabell 10">
            <a:extLst>
              <a:ext uri="{FF2B5EF4-FFF2-40B4-BE49-F238E27FC236}">
                <a16:creationId xmlns:a16="http://schemas.microsoft.com/office/drawing/2014/main" id="{65BF53D3-56F8-49E6-9AC7-78CAA3216BAE}"/>
              </a:ext>
            </a:extLst>
          </p:cNvPr>
          <p:cNvGraphicFramePr>
            <a:graphicFrameLocks noGrp="1"/>
          </p:cNvGraphicFramePr>
          <p:nvPr>
            <p:extLst>
              <p:ext uri="{D42A27DB-BD31-4B8C-83A1-F6EECF244321}">
                <p14:modId xmlns:p14="http://schemas.microsoft.com/office/powerpoint/2010/main" val="1806491594"/>
              </p:ext>
            </p:extLst>
          </p:nvPr>
        </p:nvGraphicFramePr>
        <p:xfrm>
          <a:off x="6463348" y="301520"/>
          <a:ext cx="760090" cy="6099280"/>
        </p:xfrm>
        <a:graphic>
          <a:graphicData uri="http://schemas.openxmlformats.org/drawingml/2006/table">
            <a:tbl>
              <a:tblPr>
                <a:tableStyleId>{5C22544A-7EE6-4342-B048-85BDC9FD1C3A}</a:tableStyleId>
              </a:tblPr>
              <a:tblGrid>
                <a:gridCol w="760090">
                  <a:extLst>
                    <a:ext uri="{9D8B030D-6E8A-4147-A177-3AD203B41FA5}">
                      <a16:colId xmlns:a16="http://schemas.microsoft.com/office/drawing/2014/main" val="159303686"/>
                    </a:ext>
                  </a:extLst>
                </a:gridCol>
              </a:tblGrid>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7546480"/>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9082387"/>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4825327"/>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7851596"/>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7034873"/>
                  </a:ext>
                </a:extLst>
              </a:tr>
              <a:tr h="304964">
                <a:tc>
                  <a:txBody>
                    <a:bodyPr/>
                    <a:lstStyle/>
                    <a:p>
                      <a:pPr algn="ctr"/>
                      <a:r>
                        <a:rPr lang="sv-SE" sz="2000" spc="50" baseline="0" dirty="0">
                          <a:latin typeface="Brix Sans Light" panose="02000000000000000000" pitchFamily="50" charset="0"/>
                        </a:rPr>
                        <a:t>19,3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123699"/>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3154392"/>
                  </a:ext>
                </a:extLst>
              </a:tr>
              <a:tr h="304964">
                <a:tc>
                  <a:txBody>
                    <a:bodyPr/>
                    <a:lstStyle/>
                    <a:p>
                      <a:pPr algn="ctr"/>
                      <a:r>
                        <a:rPr lang="sv-SE" sz="2000" spc="50" baseline="0" dirty="0">
                          <a:latin typeface="Brix Sans Light" panose="02000000000000000000" pitchFamily="50" charset="0"/>
                        </a:rPr>
                        <a:t>21,1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4623792"/>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1819671"/>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0982169"/>
                  </a:ext>
                </a:extLst>
              </a:tr>
              <a:tr h="304964">
                <a:tc>
                  <a:txBody>
                    <a:bodyPr/>
                    <a:lstStyle/>
                    <a:p>
                      <a:pPr algn="ctr"/>
                      <a:r>
                        <a:rPr lang="sv-SE" sz="2000" spc="50" baseline="0" dirty="0">
                          <a:latin typeface="Brix Sans Light" panose="02000000000000000000" pitchFamily="50" charset="0"/>
                        </a:rPr>
                        <a:t>28,5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5250383"/>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5583193"/>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4417301"/>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5760568"/>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1984815"/>
                  </a:ext>
                </a:extLst>
              </a:tr>
              <a:tr h="304964">
                <a:tc>
                  <a:txBody>
                    <a:bodyPr/>
                    <a:lstStyle/>
                    <a:p>
                      <a:pPr algn="ctr"/>
                      <a:r>
                        <a:rPr lang="sv-SE" sz="2000" spc="50" baseline="0" dirty="0">
                          <a:latin typeface="Brix Sans Light" panose="02000000000000000000" pitchFamily="50" charset="0"/>
                        </a:rPr>
                        <a:t>28,5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108053"/>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4869975"/>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2131569"/>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8629535"/>
                  </a:ext>
                </a:extLst>
              </a:tr>
              <a:tr h="304964">
                <a:tc>
                  <a:txBody>
                    <a:bodyPr/>
                    <a:lstStyle/>
                    <a:p>
                      <a:pPr algn="ctr"/>
                      <a:r>
                        <a:rPr lang="sv-SE" sz="2000" spc="50" baseline="0" dirty="0">
                          <a:latin typeface="Brix Sans Light" panose="02000000000000000000" pitchFamily="50" charset="0"/>
                        </a:rPr>
                        <a:t>21,1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2491286"/>
                  </a:ext>
                </a:extLst>
              </a:tr>
            </a:tbl>
          </a:graphicData>
        </a:graphic>
      </p:graphicFrame>
      <p:graphicFrame>
        <p:nvGraphicFramePr>
          <p:cNvPr id="21" name="Tabell 10">
            <a:extLst>
              <a:ext uri="{FF2B5EF4-FFF2-40B4-BE49-F238E27FC236}">
                <a16:creationId xmlns:a16="http://schemas.microsoft.com/office/drawing/2014/main" id="{D2B6D1CC-6023-4E04-A114-80767E2C4B76}"/>
              </a:ext>
            </a:extLst>
          </p:cNvPr>
          <p:cNvGraphicFramePr>
            <a:graphicFrameLocks noGrp="1"/>
          </p:cNvGraphicFramePr>
          <p:nvPr>
            <p:extLst>
              <p:ext uri="{D42A27DB-BD31-4B8C-83A1-F6EECF244321}">
                <p14:modId xmlns:p14="http://schemas.microsoft.com/office/powerpoint/2010/main" val="3253495466"/>
              </p:ext>
            </p:extLst>
          </p:nvPr>
        </p:nvGraphicFramePr>
        <p:xfrm>
          <a:off x="6456183" y="301520"/>
          <a:ext cx="760090" cy="6099280"/>
        </p:xfrm>
        <a:graphic>
          <a:graphicData uri="http://schemas.openxmlformats.org/drawingml/2006/table">
            <a:tbl>
              <a:tblPr>
                <a:tableStyleId>{5C22544A-7EE6-4342-B048-85BDC9FD1C3A}</a:tableStyleId>
              </a:tblPr>
              <a:tblGrid>
                <a:gridCol w="760090">
                  <a:extLst>
                    <a:ext uri="{9D8B030D-6E8A-4147-A177-3AD203B41FA5}">
                      <a16:colId xmlns:a16="http://schemas.microsoft.com/office/drawing/2014/main" val="159303686"/>
                    </a:ext>
                  </a:extLst>
                </a:gridCol>
              </a:tblGrid>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7546480"/>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2109082387"/>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4825327"/>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2567851596"/>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7034873"/>
                  </a:ext>
                </a:extLst>
              </a:tr>
              <a:tr h="304964">
                <a:tc>
                  <a:txBody>
                    <a:bodyPr/>
                    <a:lstStyle/>
                    <a:p>
                      <a:pPr algn="ctr"/>
                      <a:r>
                        <a:rPr lang="sv-SE" sz="2000" spc="50" baseline="0" dirty="0">
                          <a:latin typeface="Brix Sans Light" panose="02000000000000000000" pitchFamily="50" charset="0"/>
                        </a:rPr>
                        <a:t>19,3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107123699"/>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3154392"/>
                  </a:ext>
                </a:extLst>
              </a:tr>
              <a:tr h="304964">
                <a:tc>
                  <a:txBody>
                    <a:bodyPr/>
                    <a:lstStyle/>
                    <a:p>
                      <a:pPr algn="ctr"/>
                      <a:r>
                        <a:rPr lang="sv-SE" sz="2000" spc="50" baseline="0" dirty="0">
                          <a:latin typeface="Brix Sans Light" panose="02000000000000000000" pitchFamily="50" charset="0"/>
                        </a:rPr>
                        <a:t>21,1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964623792"/>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271819671"/>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0982169"/>
                  </a:ext>
                </a:extLst>
              </a:tr>
              <a:tr h="304964">
                <a:tc>
                  <a:txBody>
                    <a:bodyPr/>
                    <a:lstStyle/>
                    <a:p>
                      <a:pPr algn="ctr"/>
                      <a:r>
                        <a:rPr lang="sv-SE" sz="2000" spc="50" baseline="0" dirty="0">
                          <a:latin typeface="Brix Sans Light" panose="02000000000000000000" pitchFamily="50" charset="0"/>
                        </a:rPr>
                        <a:t>28,5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5250383"/>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275583193"/>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4417301"/>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5760568"/>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751984815"/>
                  </a:ext>
                </a:extLst>
              </a:tr>
              <a:tr h="304964">
                <a:tc>
                  <a:txBody>
                    <a:bodyPr/>
                    <a:lstStyle/>
                    <a:p>
                      <a:pPr algn="ctr"/>
                      <a:r>
                        <a:rPr lang="sv-SE" sz="2000" spc="50" baseline="0" dirty="0">
                          <a:latin typeface="Brix Sans Light" panose="02000000000000000000" pitchFamily="50" charset="0"/>
                        </a:rPr>
                        <a:t>28,5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108053"/>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4869975"/>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2131569"/>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8629535"/>
                  </a:ext>
                </a:extLst>
              </a:tr>
              <a:tr h="304964">
                <a:tc>
                  <a:txBody>
                    <a:bodyPr/>
                    <a:lstStyle/>
                    <a:p>
                      <a:pPr marL="0" algn="ctr" defTabSz="914400" rtl="0" eaLnBrk="1" latinLnBrk="0" hangingPunct="1"/>
                      <a:r>
                        <a:rPr lang="sv-SE" sz="2000" kern="1200" spc="50" baseline="0" dirty="0">
                          <a:solidFill>
                            <a:schemeClr val="dk1"/>
                          </a:solidFill>
                          <a:latin typeface="Brix Sans Light" panose="02000000000000000000" pitchFamily="50" charset="0"/>
                          <a:ea typeface="+mn-ea"/>
                          <a:cs typeface="+mn-cs"/>
                        </a:rPr>
                        <a:t>21,1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812491286"/>
                  </a:ext>
                </a:extLst>
              </a:tr>
            </a:tbl>
          </a:graphicData>
        </a:graphic>
      </p:graphicFrame>
      <p:graphicFrame>
        <p:nvGraphicFramePr>
          <p:cNvPr id="22" name="Tabell 10">
            <a:extLst>
              <a:ext uri="{FF2B5EF4-FFF2-40B4-BE49-F238E27FC236}">
                <a16:creationId xmlns:a16="http://schemas.microsoft.com/office/drawing/2014/main" id="{DB4F668C-AC80-47F9-9FEC-5BF72E0C0AF7}"/>
              </a:ext>
            </a:extLst>
          </p:cNvPr>
          <p:cNvGraphicFramePr>
            <a:graphicFrameLocks noGrp="1"/>
          </p:cNvGraphicFramePr>
          <p:nvPr>
            <p:extLst>
              <p:ext uri="{D42A27DB-BD31-4B8C-83A1-F6EECF244321}">
                <p14:modId xmlns:p14="http://schemas.microsoft.com/office/powerpoint/2010/main" val="629633721"/>
              </p:ext>
            </p:extLst>
          </p:nvPr>
        </p:nvGraphicFramePr>
        <p:xfrm>
          <a:off x="8013787" y="301520"/>
          <a:ext cx="760090" cy="6404244"/>
        </p:xfrm>
        <a:graphic>
          <a:graphicData uri="http://schemas.openxmlformats.org/drawingml/2006/table">
            <a:tbl>
              <a:tblPr>
                <a:tableStyleId>{5C22544A-7EE6-4342-B048-85BDC9FD1C3A}</a:tableStyleId>
              </a:tblPr>
              <a:tblGrid>
                <a:gridCol w="760090">
                  <a:extLst>
                    <a:ext uri="{9D8B030D-6E8A-4147-A177-3AD203B41FA5}">
                      <a16:colId xmlns:a16="http://schemas.microsoft.com/office/drawing/2014/main" val="159303686"/>
                    </a:ext>
                  </a:extLst>
                </a:gridCol>
              </a:tblGrid>
              <a:tr h="304964">
                <a:tc>
                  <a:txBody>
                    <a:bodyPr/>
                    <a:lstStyle/>
                    <a:p>
                      <a:pPr algn="ctr"/>
                      <a:r>
                        <a:rPr lang="sv-SE" sz="2000" spc="50" baseline="0" dirty="0">
                          <a:latin typeface="Brix Sans Light" panose="02000000000000000000" pitchFamily="50" charset="0"/>
                        </a:rPr>
                        <a:t>19,3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7E7"/>
                    </a:solidFill>
                  </a:tcPr>
                </a:tc>
                <a:extLst>
                  <a:ext uri="{0D108BD9-81ED-4DB2-BD59-A6C34878D82A}">
                    <a16:rowId xmlns:a16="http://schemas.microsoft.com/office/drawing/2014/main" val="3910393626"/>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7546480"/>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2109082387"/>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4825327"/>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2567851596"/>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7034873"/>
                  </a:ext>
                </a:extLst>
              </a:tr>
              <a:tr h="304964">
                <a:tc>
                  <a:txBody>
                    <a:bodyPr/>
                    <a:lstStyle/>
                    <a:p>
                      <a:pPr algn="ctr"/>
                      <a:r>
                        <a:rPr lang="sv-SE" sz="2000" spc="50" baseline="0" dirty="0">
                          <a:latin typeface="Brix Sans Light" panose="02000000000000000000" pitchFamily="50" charset="0"/>
                        </a:rPr>
                        <a:t>19,3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107123699"/>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3154392"/>
                  </a:ext>
                </a:extLst>
              </a:tr>
              <a:tr h="304964">
                <a:tc>
                  <a:txBody>
                    <a:bodyPr/>
                    <a:lstStyle/>
                    <a:p>
                      <a:pPr algn="ctr"/>
                      <a:r>
                        <a:rPr lang="sv-SE" sz="2000" spc="50" baseline="0" dirty="0">
                          <a:latin typeface="Brix Sans Light" panose="02000000000000000000" pitchFamily="50" charset="0"/>
                        </a:rPr>
                        <a:t>21,1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964623792"/>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271819671"/>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0982169"/>
                  </a:ext>
                </a:extLst>
              </a:tr>
              <a:tr h="304964">
                <a:tc>
                  <a:txBody>
                    <a:bodyPr/>
                    <a:lstStyle/>
                    <a:p>
                      <a:pPr algn="ctr"/>
                      <a:r>
                        <a:rPr lang="sv-SE" sz="2000" spc="50" baseline="0" dirty="0">
                          <a:latin typeface="Brix Sans Light" panose="02000000000000000000" pitchFamily="50" charset="0"/>
                        </a:rPr>
                        <a:t>28,5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5250383"/>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275583193"/>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4417301"/>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5760568"/>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751984815"/>
                  </a:ext>
                </a:extLst>
              </a:tr>
              <a:tr h="304964">
                <a:tc>
                  <a:txBody>
                    <a:bodyPr/>
                    <a:lstStyle/>
                    <a:p>
                      <a:pPr algn="ctr"/>
                      <a:r>
                        <a:rPr lang="sv-SE" sz="2000" spc="50" baseline="0" dirty="0">
                          <a:latin typeface="Brix Sans Light" panose="02000000000000000000" pitchFamily="50" charset="0"/>
                        </a:rPr>
                        <a:t>28,5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108053"/>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4869975"/>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2131569"/>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8629535"/>
                  </a:ext>
                </a:extLst>
              </a:tr>
              <a:tr h="304964">
                <a:tc>
                  <a:txBody>
                    <a:bodyPr/>
                    <a:lstStyle/>
                    <a:p>
                      <a:pPr marL="0" algn="ctr" defTabSz="914400" rtl="0" eaLnBrk="1" latinLnBrk="0" hangingPunct="1"/>
                      <a:r>
                        <a:rPr lang="sv-SE" sz="2000" kern="1200" spc="50" baseline="0" dirty="0">
                          <a:solidFill>
                            <a:schemeClr val="dk1"/>
                          </a:solidFill>
                          <a:latin typeface="Brix Sans Light" panose="02000000000000000000" pitchFamily="50" charset="0"/>
                          <a:ea typeface="+mn-ea"/>
                          <a:cs typeface="+mn-cs"/>
                        </a:rPr>
                        <a:t>21,1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812491286"/>
                  </a:ext>
                </a:extLst>
              </a:tr>
            </a:tbl>
          </a:graphicData>
        </a:graphic>
      </p:graphicFrame>
      <p:graphicFrame>
        <p:nvGraphicFramePr>
          <p:cNvPr id="23" name="Tabell 10">
            <a:extLst>
              <a:ext uri="{FF2B5EF4-FFF2-40B4-BE49-F238E27FC236}">
                <a16:creationId xmlns:a16="http://schemas.microsoft.com/office/drawing/2014/main" id="{82A1642C-973E-412D-B451-E1A844907000}"/>
              </a:ext>
            </a:extLst>
          </p:cNvPr>
          <p:cNvGraphicFramePr>
            <a:graphicFrameLocks noGrp="1"/>
          </p:cNvGraphicFramePr>
          <p:nvPr>
            <p:extLst>
              <p:ext uri="{D42A27DB-BD31-4B8C-83A1-F6EECF244321}">
                <p14:modId xmlns:p14="http://schemas.microsoft.com/office/powerpoint/2010/main" val="973550529"/>
              </p:ext>
            </p:extLst>
          </p:nvPr>
        </p:nvGraphicFramePr>
        <p:xfrm>
          <a:off x="9580556" y="301520"/>
          <a:ext cx="760090" cy="6099280"/>
        </p:xfrm>
        <a:graphic>
          <a:graphicData uri="http://schemas.openxmlformats.org/drawingml/2006/table">
            <a:tbl>
              <a:tblPr>
                <a:tableStyleId>{5C22544A-7EE6-4342-B048-85BDC9FD1C3A}</a:tableStyleId>
              </a:tblPr>
              <a:tblGrid>
                <a:gridCol w="760090">
                  <a:extLst>
                    <a:ext uri="{9D8B030D-6E8A-4147-A177-3AD203B41FA5}">
                      <a16:colId xmlns:a16="http://schemas.microsoft.com/office/drawing/2014/main" val="159303686"/>
                    </a:ext>
                  </a:extLst>
                </a:gridCol>
              </a:tblGrid>
              <a:tr h="304964">
                <a:tc>
                  <a:txBody>
                    <a:bodyPr/>
                    <a:lstStyle/>
                    <a:p>
                      <a:pPr algn="ctr"/>
                      <a:r>
                        <a:rPr lang="sv-SE" sz="2000" spc="50" baseline="0" dirty="0">
                          <a:latin typeface="Brix Sans Light" panose="02000000000000000000" pitchFamily="50" charset="0"/>
                        </a:rPr>
                        <a:t>19,3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910393626"/>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7546480"/>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2109082387"/>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4825327"/>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2567851596"/>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7034873"/>
                  </a:ext>
                </a:extLst>
              </a:tr>
              <a:tr h="304964">
                <a:tc>
                  <a:txBody>
                    <a:bodyPr/>
                    <a:lstStyle/>
                    <a:p>
                      <a:pPr algn="ctr"/>
                      <a:r>
                        <a:rPr lang="sv-SE" sz="2000" spc="50" baseline="0" dirty="0">
                          <a:latin typeface="Brix Sans Light" panose="02000000000000000000" pitchFamily="50" charset="0"/>
                        </a:rPr>
                        <a:t>19,3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107123699"/>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3154392"/>
                  </a:ext>
                </a:extLst>
              </a:tr>
              <a:tr h="304964">
                <a:tc>
                  <a:txBody>
                    <a:bodyPr/>
                    <a:lstStyle/>
                    <a:p>
                      <a:pPr algn="ctr"/>
                      <a:r>
                        <a:rPr lang="sv-SE" sz="2000" spc="50" baseline="0" dirty="0">
                          <a:latin typeface="Brix Sans Light" panose="02000000000000000000" pitchFamily="50" charset="0"/>
                        </a:rPr>
                        <a:t>21,1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964623792"/>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271819671"/>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0982169"/>
                  </a:ext>
                </a:extLst>
              </a:tr>
              <a:tr h="304964">
                <a:tc>
                  <a:txBody>
                    <a:bodyPr/>
                    <a:lstStyle/>
                    <a:p>
                      <a:pPr algn="ctr"/>
                      <a:r>
                        <a:rPr lang="sv-SE" sz="2000" spc="50" baseline="0" dirty="0">
                          <a:latin typeface="Brix Sans Light" panose="02000000000000000000" pitchFamily="50" charset="0"/>
                        </a:rPr>
                        <a:t>28,5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5250383"/>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275583193"/>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4417301"/>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5760568"/>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751984815"/>
                  </a:ext>
                </a:extLst>
              </a:tr>
              <a:tr h="304964">
                <a:tc>
                  <a:txBody>
                    <a:bodyPr/>
                    <a:lstStyle/>
                    <a:p>
                      <a:pPr algn="ctr"/>
                      <a:r>
                        <a:rPr lang="sv-SE" sz="2000" spc="50" baseline="0" dirty="0">
                          <a:latin typeface="Brix Sans Light" panose="02000000000000000000" pitchFamily="50" charset="0"/>
                        </a:rPr>
                        <a:t>28,5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108053"/>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4869975"/>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2131569"/>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8629535"/>
                  </a:ext>
                </a:extLst>
              </a:tr>
            </a:tbl>
          </a:graphicData>
        </a:graphic>
      </p:graphicFrame>
      <p:sp>
        <p:nvSpPr>
          <p:cNvPr id="24" name="Ellips 21">
            <a:extLst>
              <a:ext uri="{FF2B5EF4-FFF2-40B4-BE49-F238E27FC236}">
                <a16:creationId xmlns:a16="http://schemas.microsoft.com/office/drawing/2014/main" id="{6118F635-130E-4F83-AD8B-2AE3AFE77CBE}"/>
              </a:ext>
            </a:extLst>
          </p:cNvPr>
          <p:cNvSpPr/>
          <p:nvPr/>
        </p:nvSpPr>
        <p:spPr>
          <a:xfrm>
            <a:off x="4827118" y="2841638"/>
            <a:ext cx="1264059" cy="1264059"/>
          </a:xfrm>
          <a:prstGeom prst="ellipse">
            <a:avLst/>
          </a:prstGeom>
          <a:solidFill>
            <a:srgbClr val="8EBD7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3200" kern="0" dirty="0">
                <a:latin typeface="Brix Sans Bold" panose="02000000000000000000" pitchFamily="50" charset="0"/>
                <a:ea typeface="Verdana" panose="020B0604030504040204" pitchFamily="34" charset="0"/>
                <a:cs typeface="Verdana" panose="020B0604030504040204" pitchFamily="34" charset="0"/>
              </a:rPr>
              <a:t>21,6</a:t>
            </a:r>
            <a:endParaRPr lang="sv-SE" sz="3200" dirty="0"/>
          </a:p>
        </p:txBody>
      </p:sp>
      <p:sp>
        <p:nvSpPr>
          <p:cNvPr id="25" name="Ellips 22">
            <a:extLst>
              <a:ext uri="{FF2B5EF4-FFF2-40B4-BE49-F238E27FC236}">
                <a16:creationId xmlns:a16="http://schemas.microsoft.com/office/drawing/2014/main" id="{F4CCABA0-728F-4401-A712-286CC516A767}"/>
              </a:ext>
            </a:extLst>
          </p:cNvPr>
          <p:cNvSpPr/>
          <p:nvPr/>
        </p:nvSpPr>
        <p:spPr>
          <a:xfrm>
            <a:off x="10681069" y="2846682"/>
            <a:ext cx="1264058" cy="1264058"/>
          </a:xfrm>
          <a:prstGeom prst="ellipse">
            <a:avLst/>
          </a:prstGeom>
          <a:solidFill>
            <a:srgbClr val="8EBD7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3200" kern="0" dirty="0">
                <a:latin typeface="Brix Sans Bold" panose="02000000000000000000" pitchFamily="50" charset="0"/>
                <a:ea typeface="Verdana" panose="020B0604030504040204" pitchFamily="34" charset="0"/>
                <a:cs typeface="Verdana" panose="020B0604030504040204" pitchFamily="34" charset="0"/>
              </a:rPr>
              <a:t>21,3</a:t>
            </a:r>
            <a:endParaRPr lang="sv-SE" sz="3200" dirty="0"/>
          </a:p>
        </p:txBody>
      </p:sp>
      <p:sp>
        <p:nvSpPr>
          <p:cNvPr id="26" name="Rektangel 25">
            <a:extLst>
              <a:ext uri="{FF2B5EF4-FFF2-40B4-BE49-F238E27FC236}">
                <a16:creationId xmlns:a16="http://schemas.microsoft.com/office/drawing/2014/main" id="{5F9EBE83-10E4-4DE7-875B-BDA92DE60111}"/>
              </a:ext>
            </a:extLst>
          </p:cNvPr>
          <p:cNvSpPr/>
          <p:nvPr/>
        </p:nvSpPr>
        <p:spPr>
          <a:xfrm>
            <a:off x="4580245" y="1846452"/>
            <a:ext cx="1757804" cy="867930"/>
          </a:xfrm>
          <a:prstGeom prst="rect">
            <a:avLst/>
          </a:prstGeom>
        </p:spPr>
        <p:txBody>
          <a:bodyPr wrap="square">
            <a:spAutoFit/>
          </a:bodyPr>
          <a:lstStyle/>
          <a:p>
            <a:pPr lvl="0" algn="ctr">
              <a:lnSpc>
                <a:spcPct val="90000"/>
              </a:lnSpc>
              <a:defRPr/>
            </a:pPr>
            <a:r>
              <a:rPr lang="en-GB" sz="2800" kern="0" dirty="0">
                <a:solidFill>
                  <a:prstClr val="black"/>
                </a:solidFill>
                <a:latin typeface="Brix Sans Bold" panose="02000000000000000000" pitchFamily="50" charset="0"/>
                <a:ea typeface="Verdana" panose="020B0604030504040204" pitchFamily="34" charset="0"/>
                <a:cs typeface="Verdana" panose="020B0604030504040204" pitchFamily="34" charset="0"/>
              </a:rPr>
              <a:t>172,5 / 8 </a:t>
            </a:r>
          </a:p>
          <a:p>
            <a:pPr lvl="0" algn="ctr">
              <a:lnSpc>
                <a:spcPct val="90000"/>
              </a:lnSpc>
              <a:defRPr/>
            </a:pPr>
            <a:r>
              <a:rPr lang="en-GB" sz="2800" kern="0" dirty="0">
                <a:solidFill>
                  <a:prstClr val="black"/>
                </a:solidFill>
                <a:latin typeface="Brix Sans Bold" panose="02000000000000000000" pitchFamily="50" charset="0"/>
                <a:ea typeface="Verdana" panose="020B0604030504040204" pitchFamily="34" charset="0"/>
                <a:cs typeface="Verdana" panose="020B0604030504040204" pitchFamily="34" charset="0"/>
              </a:rPr>
              <a:t>=</a:t>
            </a:r>
          </a:p>
        </p:txBody>
      </p:sp>
      <p:sp>
        <p:nvSpPr>
          <p:cNvPr id="27" name="Rektangel 26">
            <a:extLst>
              <a:ext uri="{FF2B5EF4-FFF2-40B4-BE49-F238E27FC236}">
                <a16:creationId xmlns:a16="http://schemas.microsoft.com/office/drawing/2014/main" id="{AB2ABC20-B11A-4617-88B8-5946741852A9}"/>
              </a:ext>
            </a:extLst>
          </p:cNvPr>
          <p:cNvSpPr/>
          <p:nvPr/>
        </p:nvSpPr>
        <p:spPr>
          <a:xfrm>
            <a:off x="10434196" y="1846452"/>
            <a:ext cx="1757804" cy="867930"/>
          </a:xfrm>
          <a:prstGeom prst="rect">
            <a:avLst/>
          </a:prstGeom>
        </p:spPr>
        <p:txBody>
          <a:bodyPr wrap="square">
            <a:spAutoFit/>
          </a:bodyPr>
          <a:lstStyle/>
          <a:p>
            <a:pPr lvl="0" algn="ctr">
              <a:lnSpc>
                <a:spcPct val="90000"/>
              </a:lnSpc>
              <a:defRPr/>
            </a:pPr>
            <a:r>
              <a:rPr lang="en-GB" sz="2800" kern="0" dirty="0">
                <a:solidFill>
                  <a:prstClr val="black"/>
                </a:solidFill>
                <a:latin typeface="Brix Sans Bold" panose="02000000000000000000" pitchFamily="50" charset="0"/>
                <a:ea typeface="Verdana" panose="020B0604030504040204" pitchFamily="34" charset="0"/>
                <a:cs typeface="Verdana" panose="020B0604030504040204" pitchFamily="34" charset="0"/>
              </a:rPr>
              <a:t>170,7 / 8 </a:t>
            </a:r>
          </a:p>
          <a:p>
            <a:pPr lvl="0" algn="ctr">
              <a:lnSpc>
                <a:spcPct val="90000"/>
              </a:lnSpc>
              <a:defRPr/>
            </a:pPr>
            <a:r>
              <a:rPr lang="en-GB" sz="2800" kern="0" dirty="0">
                <a:solidFill>
                  <a:prstClr val="black"/>
                </a:solidFill>
                <a:latin typeface="Brix Sans Bold" panose="02000000000000000000" pitchFamily="50" charset="0"/>
                <a:ea typeface="Verdana" panose="020B0604030504040204" pitchFamily="34" charset="0"/>
                <a:cs typeface="Verdana" panose="020B0604030504040204" pitchFamily="34" charset="0"/>
              </a:rPr>
              <a:t>=</a:t>
            </a:r>
          </a:p>
        </p:txBody>
      </p:sp>
      <p:cxnSp>
        <p:nvCxnSpPr>
          <p:cNvPr id="28" name="Rak pilkoppling 23">
            <a:extLst>
              <a:ext uri="{FF2B5EF4-FFF2-40B4-BE49-F238E27FC236}">
                <a16:creationId xmlns:a16="http://schemas.microsoft.com/office/drawing/2014/main" id="{D3B457AD-C8A7-40A7-9D5E-7810E9BCE5E4}"/>
              </a:ext>
            </a:extLst>
          </p:cNvPr>
          <p:cNvCxnSpPr>
            <a:cxnSpLocks/>
          </p:cNvCxnSpPr>
          <p:nvPr/>
        </p:nvCxnSpPr>
        <p:spPr>
          <a:xfrm>
            <a:off x="7332555" y="6400800"/>
            <a:ext cx="564950" cy="190964"/>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ak pilkoppling 15">
            <a:extLst>
              <a:ext uri="{FF2B5EF4-FFF2-40B4-BE49-F238E27FC236}">
                <a16:creationId xmlns:a16="http://schemas.microsoft.com/office/drawing/2014/main" id="{3FC7363A-8542-4650-8A5F-0763F32D66C8}"/>
              </a:ext>
            </a:extLst>
          </p:cNvPr>
          <p:cNvCxnSpPr>
            <a:cxnSpLocks/>
          </p:cNvCxnSpPr>
          <p:nvPr/>
        </p:nvCxnSpPr>
        <p:spPr>
          <a:xfrm>
            <a:off x="8875654" y="421885"/>
            <a:ext cx="590550" cy="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ak koppling 2">
            <a:extLst>
              <a:ext uri="{FF2B5EF4-FFF2-40B4-BE49-F238E27FC236}">
                <a16:creationId xmlns:a16="http://schemas.microsoft.com/office/drawing/2014/main" id="{58BB1410-A5B8-49FD-B75D-4887FD67892A}"/>
              </a:ext>
            </a:extLst>
          </p:cNvPr>
          <p:cNvCxnSpPr>
            <a:cxnSpLocks/>
          </p:cNvCxnSpPr>
          <p:nvPr/>
        </p:nvCxnSpPr>
        <p:spPr>
          <a:xfrm>
            <a:off x="7789836" y="6400800"/>
            <a:ext cx="1342993" cy="0"/>
          </a:xfrm>
          <a:prstGeom prst="line">
            <a:avLst/>
          </a:prstGeom>
          <a:ln w="28575">
            <a:solidFill>
              <a:srgbClr val="2E2E2E"/>
            </a:solidFill>
            <a:prstDash val="sysDot"/>
          </a:ln>
        </p:spPr>
        <p:style>
          <a:lnRef idx="1">
            <a:schemeClr val="accent1"/>
          </a:lnRef>
          <a:fillRef idx="0">
            <a:schemeClr val="accent1"/>
          </a:fillRef>
          <a:effectRef idx="0">
            <a:schemeClr val="accent1"/>
          </a:effectRef>
          <a:fontRef idx="minor">
            <a:schemeClr val="tx1"/>
          </a:fontRef>
        </p:style>
      </p:cxnSp>
      <p:cxnSp>
        <p:nvCxnSpPr>
          <p:cNvPr id="31" name="Rak pilkoppling 32">
            <a:extLst>
              <a:ext uri="{FF2B5EF4-FFF2-40B4-BE49-F238E27FC236}">
                <a16:creationId xmlns:a16="http://schemas.microsoft.com/office/drawing/2014/main" id="{19E199ED-480C-4739-82D6-79A039E87703}"/>
              </a:ext>
            </a:extLst>
          </p:cNvPr>
          <p:cNvCxnSpPr>
            <a:cxnSpLocks/>
          </p:cNvCxnSpPr>
          <p:nvPr/>
        </p:nvCxnSpPr>
        <p:spPr>
          <a:xfrm>
            <a:off x="7319755" y="424670"/>
            <a:ext cx="577750" cy="339259"/>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94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22" presetClass="entr" presetSubtype="8"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22" presetClass="entr" presetSubtype="8"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410137"/>
            <a:ext cx="7459579" cy="914400"/>
          </a:xfrm>
        </p:spPr>
        <p:txBody>
          <a:bodyPr>
            <a:normAutofit/>
          </a:bodyPr>
          <a:lstStyle/>
          <a:p>
            <a:r>
              <a:rPr lang="nb-NO" sz="4400" dirty="0">
                <a:latin typeface="+mn-lt"/>
              </a:rPr>
              <a:t>Maks. handicap er 54,0</a:t>
            </a:r>
          </a:p>
        </p:txBody>
      </p:sp>
      <p:sp>
        <p:nvSpPr>
          <p:cNvPr id="5" name="TextBox 5">
            <a:extLst>
              <a:ext uri="{FF2B5EF4-FFF2-40B4-BE49-F238E27FC236}">
                <a16:creationId xmlns:a16="http://schemas.microsoft.com/office/drawing/2014/main" id="{A77A2B18-F07D-4C3E-A37F-E8CE9F69D4FA}"/>
              </a:ext>
            </a:extLst>
          </p:cNvPr>
          <p:cNvSpPr txBox="1"/>
          <p:nvPr/>
        </p:nvSpPr>
        <p:spPr>
          <a:xfrm>
            <a:off x="287013" y="1646372"/>
            <a:ext cx="6723387" cy="227754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Fra pluss-handicap til 54,0.</a:t>
            </a:r>
          </a:p>
          <a:p>
            <a:pPr marL="342900" indent="-342900">
              <a:spcAft>
                <a:spcPts val="1200"/>
              </a:spcAft>
              <a:buFont typeface="Arial"/>
              <a:buChar char="•"/>
            </a:pPr>
            <a:r>
              <a:rPr lang="nb-NO" sz="2800" dirty="0"/>
              <a:t>Ingen sperre for å gå over 36,0 (nytt).</a:t>
            </a:r>
          </a:p>
          <a:p>
            <a:pPr marL="342900" indent="-342900">
              <a:spcAft>
                <a:spcPts val="1200"/>
              </a:spcAft>
              <a:buFont typeface="Arial"/>
              <a:buChar char="•"/>
            </a:pPr>
            <a:r>
              <a:rPr lang="nb-NO" sz="2800" dirty="0"/>
              <a:t>Samme beregninger for alle.</a:t>
            </a:r>
          </a:p>
          <a:p>
            <a:pPr marL="342900" indent="-342900">
              <a:spcAft>
                <a:spcPts val="1200"/>
              </a:spcAft>
              <a:buFont typeface="Arial"/>
              <a:buChar char="•"/>
            </a:pPr>
            <a:r>
              <a:rPr lang="nb-NO" sz="2800" dirty="0"/>
              <a:t>Mer inkluderende.</a:t>
            </a:r>
          </a:p>
        </p:txBody>
      </p:sp>
      <p:pic>
        <p:nvPicPr>
          <p:cNvPr id="6" name="Bilde 5" descr="Et bilde som inneholder tegning, skilt&#10;&#10;Automatisk generert beskrivelse">
            <a:extLst>
              <a:ext uri="{FF2B5EF4-FFF2-40B4-BE49-F238E27FC236}">
                <a16:creationId xmlns:a16="http://schemas.microsoft.com/office/drawing/2014/main" id="{F9C2CBB7-D5EC-4676-8AE3-0246D709A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421217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tegning, skilt&#10;&#10;Automatisk generert beskrivelse">
            <a:extLst>
              <a:ext uri="{FF2B5EF4-FFF2-40B4-BE49-F238E27FC236}">
                <a16:creationId xmlns:a16="http://schemas.microsoft.com/office/drawing/2014/main" id="{F9C2CBB7-D5EC-4676-8AE3-0246D709A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
        <p:nvSpPr>
          <p:cNvPr id="5" name="TextBox 5">
            <a:extLst>
              <a:ext uri="{FF2B5EF4-FFF2-40B4-BE49-F238E27FC236}">
                <a16:creationId xmlns:a16="http://schemas.microsoft.com/office/drawing/2014/main" id="{A77A2B18-F07D-4C3E-A37F-E8CE9F69D4FA}"/>
              </a:ext>
            </a:extLst>
          </p:cNvPr>
          <p:cNvSpPr txBox="1"/>
          <p:nvPr/>
        </p:nvSpPr>
        <p:spPr>
          <a:xfrm>
            <a:off x="287013" y="1646372"/>
            <a:ext cx="7373627" cy="357020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Alle kan registrere handicaptellende selskapsrunder (nytt).</a:t>
            </a:r>
          </a:p>
          <a:p>
            <a:pPr marL="342900" indent="-342900">
              <a:spcAft>
                <a:spcPts val="1200"/>
              </a:spcAft>
              <a:buFont typeface="Arial"/>
              <a:buChar char="•"/>
            </a:pPr>
            <a:r>
              <a:rPr lang="nb-NO" sz="2800" dirty="0"/>
              <a:t>Alle kan registrere handicaptellende 9-hulls runder (nytt).</a:t>
            </a:r>
          </a:p>
          <a:p>
            <a:pPr marL="342900" indent="-342900">
              <a:spcAft>
                <a:spcPts val="1200"/>
              </a:spcAft>
              <a:buFont typeface="Arial"/>
              <a:buChar char="•"/>
            </a:pPr>
            <a:r>
              <a:rPr lang="nb-NO" sz="2800" dirty="0"/>
              <a:t>Turneringshandicap er borte (nytt).</a:t>
            </a:r>
          </a:p>
          <a:p>
            <a:pPr marL="342900" indent="-342900">
              <a:spcAft>
                <a:spcPts val="1200"/>
              </a:spcAft>
              <a:buFont typeface="Arial"/>
              <a:buChar char="•"/>
            </a:pPr>
            <a:r>
              <a:rPr lang="nb-NO" sz="2800" dirty="0"/>
              <a:t>En turneringskomité kan fortsatt dele inn klasser etter handicap, eller sette andre krav.</a:t>
            </a:r>
          </a:p>
        </p:txBody>
      </p:sp>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410137"/>
            <a:ext cx="7965440" cy="914400"/>
          </a:xfrm>
        </p:spPr>
        <p:txBody>
          <a:bodyPr>
            <a:noAutofit/>
          </a:bodyPr>
          <a:lstStyle/>
          <a:p>
            <a:r>
              <a:rPr lang="nb-NO" sz="4400" dirty="0">
                <a:latin typeface="+mn-lt"/>
              </a:rPr>
              <a:t>Ingen handicapkategorier (ny</a:t>
            </a:r>
            <a:r>
              <a:rPr lang="nb-NO" sz="4400" dirty="0">
                <a:solidFill>
                  <a:schemeClr val="bg1"/>
                </a:solidFill>
                <a:latin typeface="+mn-lt"/>
              </a:rPr>
              <a:t>tt)</a:t>
            </a:r>
          </a:p>
        </p:txBody>
      </p:sp>
    </p:spTree>
    <p:extLst>
      <p:ext uri="{BB962C8B-B14F-4D97-AF65-F5344CB8AC3E}">
        <p14:creationId xmlns:p14="http://schemas.microsoft.com/office/powerpoint/2010/main" val="309605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p:txBody>
          <a:bodyPr>
            <a:normAutofit/>
          </a:bodyPr>
          <a:lstStyle/>
          <a:p>
            <a:r>
              <a:rPr lang="nb-NO" sz="4400" dirty="0">
                <a:latin typeface="+mn-lt"/>
              </a:rPr>
              <a:t>Handicaptellende spilleformer</a:t>
            </a:r>
          </a:p>
        </p:txBody>
      </p:sp>
      <p:sp>
        <p:nvSpPr>
          <p:cNvPr id="5" name="TextBox 5">
            <a:extLst>
              <a:ext uri="{FF2B5EF4-FFF2-40B4-BE49-F238E27FC236}">
                <a16:creationId xmlns:a16="http://schemas.microsoft.com/office/drawing/2014/main" id="{A77A2B18-F07D-4C3E-A37F-E8CE9F69D4FA}"/>
              </a:ext>
            </a:extLst>
          </p:cNvPr>
          <p:cNvSpPr txBox="1"/>
          <p:nvPr/>
        </p:nvSpPr>
        <p:spPr>
          <a:xfrm>
            <a:off x="642615" y="1520785"/>
            <a:ext cx="6977384" cy="387798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Individuelt slagspill (som før).</a:t>
            </a:r>
          </a:p>
          <a:p>
            <a:pPr marL="800100" lvl="1" indent="-342900">
              <a:spcAft>
                <a:spcPts val="1200"/>
              </a:spcAft>
              <a:buFont typeface="Arial"/>
              <a:buChar char="•"/>
            </a:pPr>
            <a:r>
              <a:rPr lang="nb-NO" sz="2800" dirty="0"/>
              <a:t>Brutto, netto</a:t>
            </a:r>
          </a:p>
          <a:p>
            <a:pPr marL="800100" lvl="1" indent="-342900">
              <a:spcAft>
                <a:spcPts val="1200"/>
              </a:spcAft>
              <a:buFont typeface="Arial"/>
              <a:buChar char="•"/>
            </a:pPr>
            <a:r>
              <a:rPr lang="nb-NO" sz="2800" dirty="0"/>
              <a:t>Maksimum score</a:t>
            </a:r>
          </a:p>
          <a:p>
            <a:pPr marL="800100" lvl="1" indent="-342900">
              <a:spcAft>
                <a:spcPts val="1200"/>
              </a:spcAft>
              <a:buFont typeface="Arial"/>
              <a:buChar char="•"/>
            </a:pPr>
            <a:r>
              <a:rPr lang="nb-NO" sz="2800" dirty="0"/>
              <a:t>Stableford</a:t>
            </a:r>
          </a:p>
          <a:p>
            <a:pPr marL="342900" indent="-342900">
              <a:spcAft>
                <a:spcPts val="1200"/>
              </a:spcAft>
              <a:buFont typeface="Arial"/>
              <a:buChar char="•"/>
            </a:pPr>
            <a:endParaRPr lang="nb-NO" sz="2800" dirty="0"/>
          </a:p>
          <a:p>
            <a:pPr marL="342900" indent="-342900">
              <a:spcAft>
                <a:spcPts val="1200"/>
              </a:spcAft>
              <a:buFont typeface="Arial"/>
              <a:buChar char="•"/>
            </a:pPr>
            <a:r>
              <a:rPr lang="nb-NO" sz="2800" b="1" dirty="0">
                <a:solidFill>
                  <a:srgbClr val="FF0000"/>
                </a:solidFill>
              </a:rPr>
              <a:t>Antall slag, ikke Stableford-poeng, blir brukt til handicapformål (nytt).</a:t>
            </a:r>
          </a:p>
        </p:txBody>
      </p:sp>
      <p:pic>
        <p:nvPicPr>
          <p:cNvPr id="7" name="Bilde 6" descr="Et bilde som inneholder tegning, skilt&#10;&#10;Automatisk generert beskrivelse">
            <a:extLst>
              <a:ext uri="{FF2B5EF4-FFF2-40B4-BE49-F238E27FC236}">
                <a16:creationId xmlns:a16="http://schemas.microsoft.com/office/drawing/2014/main" id="{349A3906-31F0-409A-A69D-9A209EED8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372450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410137"/>
            <a:ext cx="7459579" cy="914400"/>
          </a:xfrm>
        </p:spPr>
        <p:txBody>
          <a:bodyPr>
            <a:normAutofit fontScale="90000"/>
          </a:bodyPr>
          <a:lstStyle/>
          <a:p>
            <a:r>
              <a:rPr lang="nb-NO" sz="4400" dirty="0">
                <a:latin typeface="+mn-lt"/>
              </a:rPr>
              <a:t>Ingen forhåndsregistrering (nytt)</a:t>
            </a:r>
          </a:p>
        </p:txBody>
      </p:sp>
      <p:sp>
        <p:nvSpPr>
          <p:cNvPr id="5" name="TextBox 5">
            <a:extLst>
              <a:ext uri="{FF2B5EF4-FFF2-40B4-BE49-F238E27FC236}">
                <a16:creationId xmlns:a16="http://schemas.microsoft.com/office/drawing/2014/main" id="{A77A2B18-F07D-4C3E-A37F-E8CE9F69D4FA}"/>
              </a:ext>
            </a:extLst>
          </p:cNvPr>
          <p:cNvSpPr txBox="1"/>
          <p:nvPr/>
        </p:nvSpPr>
        <p:spPr>
          <a:xfrm>
            <a:off x="287013" y="1646372"/>
            <a:ext cx="7172566" cy="240065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Du behøver ikke på forhånd meddele at du skal spille en handicaptellende runde (nytt).</a:t>
            </a:r>
          </a:p>
          <a:p>
            <a:pPr marL="342900" indent="-342900">
              <a:spcAft>
                <a:spcPts val="1200"/>
              </a:spcAft>
              <a:buFont typeface="Arial"/>
              <a:buChar char="•"/>
            </a:pPr>
            <a:r>
              <a:rPr lang="nb-NO" sz="2800" dirty="0"/>
              <a:t>Bare spill (etter golfreglene) og registrer runden etterpå i GolfBox (uansett resultat), som før.</a:t>
            </a:r>
          </a:p>
        </p:txBody>
      </p:sp>
      <p:pic>
        <p:nvPicPr>
          <p:cNvPr id="6" name="Bilde 5" descr="Et bilde som inneholder tegning, skilt&#10;&#10;Automatisk generert beskrivelse">
            <a:extLst>
              <a:ext uri="{FF2B5EF4-FFF2-40B4-BE49-F238E27FC236}">
                <a16:creationId xmlns:a16="http://schemas.microsoft.com/office/drawing/2014/main" id="{F9C2CBB7-D5EC-4676-8AE3-0246D709A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97707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lstStyle/>
          <a:p>
            <a:r>
              <a:rPr lang="nb-NO" dirty="0"/>
              <a:t>Justert bruttoscore (bruk av netto dobbel bogey justering)</a:t>
            </a:r>
          </a:p>
        </p:txBody>
      </p:sp>
      <p:sp>
        <p:nvSpPr>
          <p:cNvPr id="5" name="Rektangel 4">
            <a:extLst>
              <a:ext uri="{FF2B5EF4-FFF2-40B4-BE49-F238E27FC236}">
                <a16:creationId xmlns:a16="http://schemas.microsoft.com/office/drawing/2014/main" id="{F247FCF3-848C-4794-B81D-7445D62D44DF}"/>
              </a:ext>
            </a:extLst>
          </p:cNvPr>
          <p:cNvSpPr/>
          <p:nvPr/>
        </p:nvSpPr>
        <p:spPr>
          <a:xfrm>
            <a:off x="-1" y="-72395"/>
            <a:ext cx="12192001" cy="6107435"/>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ittel 1">
            <a:extLst>
              <a:ext uri="{FF2B5EF4-FFF2-40B4-BE49-F238E27FC236}">
                <a16:creationId xmlns:a16="http://schemas.microsoft.com/office/drawing/2014/main" id="{F86575A0-087B-4EEF-923A-29B3D3B245A3}"/>
              </a:ext>
            </a:extLst>
          </p:cNvPr>
          <p:cNvSpPr txBox="1">
            <a:spLocks/>
          </p:cNvSpPr>
          <p:nvPr/>
        </p:nvSpPr>
        <p:spPr>
          <a:xfrm>
            <a:off x="293570" y="2286000"/>
            <a:ext cx="11181347" cy="1143000"/>
          </a:xfrm>
          <a:prstGeom prst="rect">
            <a:avLst/>
          </a:prstGeom>
        </p:spPr>
        <p:txBody>
          <a:bodyPr lIns="365760" anchor="ctr">
            <a:normAutofit/>
          </a:bodyPr>
          <a:lstStyle>
            <a:lvl1pPr marL="268288" indent="0"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pPr algn="ctr"/>
            <a:r>
              <a:rPr lang="nb-NO" sz="6400" dirty="0">
                <a:solidFill>
                  <a:schemeClr val="bg1"/>
                </a:solidFill>
                <a:latin typeface="+mn-lt"/>
              </a:rPr>
              <a:t>Bakgrunn og introduksjon</a:t>
            </a:r>
          </a:p>
        </p:txBody>
      </p:sp>
      <p:pic>
        <p:nvPicPr>
          <p:cNvPr id="7" name="Bilde 6" descr="Et bilde som inneholder tegning, skilt&#10;&#10;Automatisk generert beskrivelse">
            <a:extLst>
              <a:ext uri="{FF2B5EF4-FFF2-40B4-BE49-F238E27FC236}">
                <a16:creationId xmlns:a16="http://schemas.microsoft.com/office/drawing/2014/main" id="{5EB14846-0A50-430D-B6A2-54566CD9A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3774237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410137"/>
            <a:ext cx="7459579" cy="914400"/>
          </a:xfrm>
        </p:spPr>
        <p:txBody>
          <a:bodyPr>
            <a:normAutofit/>
          </a:bodyPr>
          <a:lstStyle/>
          <a:p>
            <a:r>
              <a:rPr lang="nb-NO" sz="4400" dirty="0">
                <a:latin typeface="+mn-lt"/>
              </a:rPr>
              <a:t>Registrer fra 9 til 18 hull</a:t>
            </a:r>
          </a:p>
        </p:txBody>
      </p:sp>
      <p:sp>
        <p:nvSpPr>
          <p:cNvPr id="5" name="TextBox 5">
            <a:extLst>
              <a:ext uri="{FF2B5EF4-FFF2-40B4-BE49-F238E27FC236}">
                <a16:creationId xmlns:a16="http://schemas.microsoft.com/office/drawing/2014/main" id="{A77A2B18-F07D-4C3E-A37F-E8CE9F69D4FA}"/>
              </a:ext>
            </a:extLst>
          </p:cNvPr>
          <p:cNvSpPr txBox="1"/>
          <p:nvPr/>
        </p:nvSpPr>
        <p:spPr>
          <a:xfrm>
            <a:off x="287013" y="1646372"/>
            <a:ext cx="7007867" cy="31393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9-hulls runder og 18-hulls runder, og</a:t>
            </a:r>
          </a:p>
          <a:p>
            <a:pPr marL="342900" indent="-342900">
              <a:spcAft>
                <a:spcPts val="1200"/>
              </a:spcAft>
              <a:buFont typeface="Arial"/>
              <a:buChar char="•"/>
            </a:pPr>
            <a:r>
              <a:rPr lang="nb-NO" sz="2800" dirty="0"/>
              <a:t>10-17-hulls runder (nytt).</a:t>
            </a:r>
          </a:p>
          <a:p>
            <a:pPr marL="342900" indent="-342900">
              <a:spcAft>
                <a:spcPts val="1200"/>
              </a:spcAft>
              <a:buFont typeface="Arial"/>
              <a:buChar char="•"/>
            </a:pPr>
            <a:r>
              <a:rPr lang="nb-NO" sz="2800" dirty="0"/>
              <a:t>Hullene skal spilles i den rekkefølgen som er angitt på scorekortet.</a:t>
            </a:r>
          </a:p>
          <a:p>
            <a:pPr marL="342900" indent="-342900">
              <a:spcAft>
                <a:spcPts val="1200"/>
              </a:spcAft>
              <a:buFont typeface="Arial"/>
              <a:buChar char="•"/>
            </a:pPr>
            <a:r>
              <a:rPr lang="nb-NO" sz="2800" dirty="0"/>
              <a:t>Fyll inn resultatet på de hullene du har spilt – GolfBox regner ut resten.</a:t>
            </a:r>
          </a:p>
        </p:txBody>
      </p:sp>
      <p:pic>
        <p:nvPicPr>
          <p:cNvPr id="6" name="Bilde 5" descr="Et bilde som inneholder tegning, skilt&#10;&#10;Automatisk generert beskrivelse">
            <a:extLst>
              <a:ext uri="{FF2B5EF4-FFF2-40B4-BE49-F238E27FC236}">
                <a16:creationId xmlns:a16="http://schemas.microsoft.com/office/drawing/2014/main" id="{F9C2CBB7-D5EC-4676-8AE3-0246D709A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270625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a:extLst>
              <a:ext uri="{FF2B5EF4-FFF2-40B4-BE49-F238E27FC236}">
                <a16:creationId xmlns:a16="http://schemas.microsoft.com/office/drawing/2014/main" id="{90B29356-27D7-48E0-9A53-4C04F3A76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1926" y="0"/>
            <a:ext cx="4450074" cy="4450074"/>
          </a:xfrm>
          <a:prstGeom prst="rect">
            <a:avLst/>
          </a:prstGeom>
        </p:spPr>
      </p:pic>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96383"/>
            <a:ext cx="10424160" cy="1236235"/>
          </a:xfrm>
        </p:spPr>
        <p:txBody>
          <a:bodyPr>
            <a:noAutofit/>
          </a:bodyPr>
          <a:lstStyle/>
          <a:p>
            <a:r>
              <a:rPr lang="nb-NO" sz="4400" dirty="0">
                <a:latin typeface="+mn-lt"/>
              </a:rPr>
              <a:t>Handicap oppdateres etter midnatt (nytt)</a:t>
            </a:r>
          </a:p>
        </p:txBody>
      </p:sp>
      <p:sp>
        <p:nvSpPr>
          <p:cNvPr id="5" name="TextBox 5">
            <a:extLst>
              <a:ext uri="{FF2B5EF4-FFF2-40B4-BE49-F238E27FC236}">
                <a16:creationId xmlns:a16="http://schemas.microsoft.com/office/drawing/2014/main" id="{A77A2B18-F07D-4C3E-A37F-E8CE9F69D4FA}"/>
              </a:ext>
            </a:extLst>
          </p:cNvPr>
          <p:cNvSpPr txBox="1"/>
          <p:nvPr/>
        </p:nvSpPr>
        <p:spPr>
          <a:xfrm>
            <a:off x="299849" y="1864128"/>
            <a:ext cx="7300903" cy="298543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b="1" dirty="0"/>
              <a:t>Registrering samme dag: </a:t>
            </a:r>
            <a:r>
              <a:rPr lang="nb-NO" sz="2800" dirty="0"/>
              <a:t>oppdatert handicap vises neste dag.</a:t>
            </a:r>
          </a:p>
          <a:p>
            <a:pPr marL="342900" indent="-342900">
              <a:spcAft>
                <a:spcPts val="1200"/>
              </a:spcAft>
              <a:buFont typeface="Arial"/>
              <a:buChar char="•"/>
            </a:pPr>
            <a:r>
              <a:rPr lang="nb-NO" sz="2800" b="1" dirty="0"/>
              <a:t>Flere runder samme dag: </a:t>
            </a:r>
            <a:r>
              <a:rPr lang="nb-NO" sz="2800" dirty="0"/>
              <a:t>spill med samme handicap.</a:t>
            </a:r>
          </a:p>
          <a:p>
            <a:pPr marL="342900" indent="-342900">
              <a:spcAft>
                <a:spcPts val="1200"/>
              </a:spcAft>
              <a:buFont typeface="Arial"/>
              <a:buChar char="•"/>
            </a:pPr>
            <a:r>
              <a:rPr lang="nb-NO" sz="2800" b="1" dirty="0"/>
              <a:t>Registrering senere: </a:t>
            </a:r>
            <a:r>
              <a:rPr lang="nb-NO" sz="2800" dirty="0"/>
              <a:t>oppdatert handicap vises straks.</a:t>
            </a:r>
          </a:p>
        </p:txBody>
      </p:sp>
      <p:pic>
        <p:nvPicPr>
          <p:cNvPr id="6" name="Bilde 5" descr="Et bilde som inneholder tegning, skilt&#10;&#10;Automatisk generert beskrivelse">
            <a:extLst>
              <a:ext uri="{FF2B5EF4-FFF2-40B4-BE49-F238E27FC236}">
                <a16:creationId xmlns:a16="http://schemas.microsoft.com/office/drawing/2014/main" id="{F9C2CBB7-D5EC-4676-8AE3-0246D709A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
        <p:nvSpPr>
          <p:cNvPr id="10" name="Rektangel 9">
            <a:extLst>
              <a:ext uri="{FF2B5EF4-FFF2-40B4-BE49-F238E27FC236}">
                <a16:creationId xmlns:a16="http://schemas.microsoft.com/office/drawing/2014/main" id="{5E27DC06-6A00-4F17-B870-F97009EAEA75}"/>
              </a:ext>
            </a:extLst>
          </p:cNvPr>
          <p:cNvSpPr/>
          <p:nvPr/>
        </p:nvSpPr>
        <p:spPr>
          <a:xfrm>
            <a:off x="7741926" y="4438041"/>
            <a:ext cx="4450074" cy="1561705"/>
          </a:xfrm>
          <a:prstGeom prst="rect">
            <a:avLst/>
          </a:prstGeom>
          <a:solidFill>
            <a:srgbClr val="CAE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43095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96383"/>
            <a:ext cx="8101263" cy="1236235"/>
          </a:xfrm>
        </p:spPr>
        <p:txBody>
          <a:bodyPr>
            <a:normAutofit fontScale="90000"/>
          </a:bodyPr>
          <a:lstStyle/>
          <a:p>
            <a:r>
              <a:rPr lang="nb-NO" sz="4400" dirty="0">
                <a:latin typeface="+mn-lt"/>
              </a:rPr>
              <a:t>«Hvorfor gikk jeg opp etter en god runde?»</a:t>
            </a:r>
          </a:p>
        </p:txBody>
      </p:sp>
      <p:sp>
        <p:nvSpPr>
          <p:cNvPr id="5" name="TextBox 5">
            <a:extLst>
              <a:ext uri="{FF2B5EF4-FFF2-40B4-BE49-F238E27FC236}">
                <a16:creationId xmlns:a16="http://schemas.microsoft.com/office/drawing/2014/main" id="{A77A2B18-F07D-4C3E-A37F-E8CE9F69D4FA}"/>
              </a:ext>
            </a:extLst>
          </p:cNvPr>
          <p:cNvSpPr txBox="1"/>
          <p:nvPr/>
        </p:nvSpPr>
        <p:spPr>
          <a:xfrm>
            <a:off x="199236" y="1936283"/>
            <a:ext cx="7300903" cy="298543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Det er et gjennomsnitt-system.</a:t>
            </a:r>
          </a:p>
          <a:p>
            <a:pPr marL="342900" indent="-342900">
              <a:spcAft>
                <a:spcPts val="1200"/>
              </a:spcAft>
              <a:buFont typeface="Arial"/>
              <a:buChar char="•"/>
            </a:pPr>
            <a:r>
              <a:rPr lang="nb-NO" sz="2800" dirty="0"/>
              <a:t>Ditt handicap påvirkes derfor ikke bare av din siste runde, men også av den runden som går ut fra de siste 20 rundene.</a:t>
            </a:r>
          </a:p>
          <a:p>
            <a:pPr marL="342900" indent="-342900">
              <a:spcAft>
                <a:spcPts val="1200"/>
              </a:spcAft>
              <a:buFont typeface="Arial"/>
              <a:buChar char="•"/>
            </a:pPr>
            <a:r>
              <a:rPr lang="nb-NO" sz="2800" dirty="0"/>
              <a:t>Hvis runden som gikk ut var bedre enn den nyeste runden blir snittet (handicapet) høyere.</a:t>
            </a:r>
          </a:p>
        </p:txBody>
      </p:sp>
      <p:pic>
        <p:nvPicPr>
          <p:cNvPr id="6" name="Bilde 5" descr="Et bilde som inneholder tegning, skilt&#10;&#10;Automatisk generert beskrivelse">
            <a:extLst>
              <a:ext uri="{FF2B5EF4-FFF2-40B4-BE49-F238E27FC236}">
                <a16:creationId xmlns:a16="http://schemas.microsoft.com/office/drawing/2014/main" id="{F9C2CBB7-D5EC-4676-8AE3-0246D709A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250023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5C149E10-BB99-4FF5-A5A8-7FEE89A762E1}"/>
              </a:ext>
            </a:extLst>
          </p:cNvPr>
          <p:cNvSpPr/>
          <p:nvPr/>
        </p:nvSpPr>
        <p:spPr>
          <a:xfrm>
            <a:off x="4580246" y="5915033"/>
            <a:ext cx="7489834" cy="867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descr="Et bilde som inneholder tegning, skilt&#10;&#10;Automatisk generert beskrivelse">
            <a:extLst>
              <a:ext uri="{FF2B5EF4-FFF2-40B4-BE49-F238E27FC236}">
                <a16:creationId xmlns:a16="http://schemas.microsoft.com/office/drawing/2014/main" id="{E1C38142-E7FF-48C6-9EE0-4B739FCF2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4606" y="6123885"/>
            <a:ext cx="523547" cy="647955"/>
          </a:xfrm>
          <a:prstGeom prst="rect">
            <a:avLst/>
          </a:prstGeom>
        </p:spPr>
      </p:pic>
      <p:sp>
        <p:nvSpPr>
          <p:cNvPr id="5" name="Rektangel 4">
            <a:extLst>
              <a:ext uri="{FF2B5EF4-FFF2-40B4-BE49-F238E27FC236}">
                <a16:creationId xmlns:a16="http://schemas.microsoft.com/office/drawing/2014/main" id="{704D605F-9B8E-4668-BBB5-D0075555FD8D}"/>
              </a:ext>
            </a:extLst>
          </p:cNvPr>
          <p:cNvSpPr/>
          <p:nvPr/>
        </p:nvSpPr>
        <p:spPr>
          <a:xfrm>
            <a:off x="-1" y="0"/>
            <a:ext cx="4580247"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18">
            <a:extLst>
              <a:ext uri="{FF2B5EF4-FFF2-40B4-BE49-F238E27FC236}">
                <a16:creationId xmlns:a16="http://schemas.microsoft.com/office/drawing/2014/main" id="{C5F904EB-3D21-437A-8479-50318DB019E3}"/>
              </a:ext>
            </a:extLst>
          </p:cNvPr>
          <p:cNvSpPr txBox="1"/>
          <p:nvPr/>
        </p:nvSpPr>
        <p:spPr>
          <a:xfrm>
            <a:off x="584143" y="2247011"/>
            <a:ext cx="3674017" cy="2208297"/>
          </a:xfrm>
          <a:prstGeom prst="rect">
            <a:avLst/>
          </a:prstGeom>
          <a:noFill/>
        </p:spPr>
        <p:txBody>
          <a:bodyPr wrap="square" lIns="0" rtlCol="0" anchor="t">
            <a:spAutoFit/>
          </a:bodyPr>
          <a:lstStyle/>
          <a:p>
            <a:pPr>
              <a:lnSpc>
                <a:spcPts val="5500"/>
              </a:lnSpc>
            </a:pPr>
            <a:r>
              <a:rPr lang="sv-SE" sz="4800" spc="-160" dirty="0">
                <a:solidFill>
                  <a:schemeClr val="bg1"/>
                </a:solidFill>
                <a:latin typeface="Brix Sans Black" panose="02000000000000000000" pitchFamily="50" charset="0"/>
              </a:rPr>
              <a:t>”Hvorfor går jeg opp etter en god runde?”</a:t>
            </a:r>
          </a:p>
        </p:txBody>
      </p:sp>
      <p:graphicFrame>
        <p:nvGraphicFramePr>
          <p:cNvPr id="20" name="Tabell 10">
            <a:extLst>
              <a:ext uri="{FF2B5EF4-FFF2-40B4-BE49-F238E27FC236}">
                <a16:creationId xmlns:a16="http://schemas.microsoft.com/office/drawing/2014/main" id="{AC9B079C-6C2E-444E-BCB4-2A8EDE4CCC9E}"/>
              </a:ext>
            </a:extLst>
          </p:cNvPr>
          <p:cNvGraphicFramePr>
            <a:graphicFrameLocks noGrp="1"/>
          </p:cNvGraphicFramePr>
          <p:nvPr/>
        </p:nvGraphicFramePr>
        <p:xfrm>
          <a:off x="6460788" y="301520"/>
          <a:ext cx="760090" cy="6099280"/>
        </p:xfrm>
        <a:graphic>
          <a:graphicData uri="http://schemas.openxmlformats.org/drawingml/2006/table">
            <a:tbl>
              <a:tblPr>
                <a:tableStyleId>{5C22544A-7EE6-4342-B048-85BDC9FD1C3A}</a:tableStyleId>
              </a:tblPr>
              <a:tblGrid>
                <a:gridCol w="760090">
                  <a:extLst>
                    <a:ext uri="{9D8B030D-6E8A-4147-A177-3AD203B41FA5}">
                      <a16:colId xmlns:a16="http://schemas.microsoft.com/office/drawing/2014/main" val="159303686"/>
                    </a:ext>
                  </a:extLst>
                </a:gridCol>
              </a:tblGrid>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7546480"/>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2109082387"/>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4825327"/>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2567851596"/>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7034873"/>
                  </a:ext>
                </a:extLst>
              </a:tr>
              <a:tr h="304964">
                <a:tc>
                  <a:txBody>
                    <a:bodyPr/>
                    <a:lstStyle/>
                    <a:p>
                      <a:pPr algn="ctr"/>
                      <a:r>
                        <a:rPr lang="sv-SE" sz="2000" spc="50" baseline="0" dirty="0">
                          <a:latin typeface="Brix Sans Light" panose="02000000000000000000" pitchFamily="50" charset="0"/>
                        </a:rPr>
                        <a:t>19,3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107123699"/>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3154392"/>
                  </a:ext>
                </a:extLst>
              </a:tr>
              <a:tr h="304964">
                <a:tc>
                  <a:txBody>
                    <a:bodyPr/>
                    <a:lstStyle/>
                    <a:p>
                      <a:pPr algn="ctr"/>
                      <a:r>
                        <a:rPr lang="sv-SE" sz="2000" spc="50" baseline="0" dirty="0">
                          <a:latin typeface="Brix Sans Light" panose="02000000000000000000" pitchFamily="50" charset="0"/>
                        </a:rPr>
                        <a:t>21,1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964623792"/>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271819671"/>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0982169"/>
                  </a:ext>
                </a:extLst>
              </a:tr>
              <a:tr h="304964">
                <a:tc>
                  <a:txBody>
                    <a:bodyPr/>
                    <a:lstStyle/>
                    <a:p>
                      <a:pPr algn="ctr"/>
                      <a:r>
                        <a:rPr lang="sv-SE" sz="2000" spc="50" baseline="0" dirty="0">
                          <a:latin typeface="Brix Sans Light" panose="02000000000000000000" pitchFamily="50" charset="0"/>
                        </a:rPr>
                        <a:t>28,5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5250383"/>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275583193"/>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4417301"/>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5760568"/>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751984815"/>
                  </a:ext>
                </a:extLst>
              </a:tr>
              <a:tr h="304964">
                <a:tc>
                  <a:txBody>
                    <a:bodyPr/>
                    <a:lstStyle/>
                    <a:p>
                      <a:pPr algn="ctr"/>
                      <a:r>
                        <a:rPr lang="sv-SE" sz="2000" spc="50" baseline="0" dirty="0">
                          <a:latin typeface="Brix Sans Light" panose="02000000000000000000" pitchFamily="50" charset="0"/>
                        </a:rPr>
                        <a:t>28,5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108053"/>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4869975"/>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2131569"/>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8629535"/>
                  </a:ext>
                </a:extLst>
              </a:tr>
              <a:tr h="304964">
                <a:tc>
                  <a:txBody>
                    <a:bodyPr/>
                    <a:lstStyle/>
                    <a:p>
                      <a:pPr marL="0" algn="ctr" defTabSz="914400" rtl="0" eaLnBrk="1" latinLnBrk="0" hangingPunct="1"/>
                      <a:r>
                        <a:rPr lang="sv-SE" sz="2000" kern="1200" spc="50" baseline="0" dirty="0">
                          <a:solidFill>
                            <a:schemeClr val="dk1"/>
                          </a:solidFill>
                          <a:latin typeface="Brix Sans Light" panose="02000000000000000000" pitchFamily="50" charset="0"/>
                          <a:ea typeface="+mn-ea"/>
                          <a:cs typeface="+mn-cs"/>
                        </a:rPr>
                        <a:t>17,1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812491286"/>
                  </a:ext>
                </a:extLst>
              </a:tr>
            </a:tbl>
          </a:graphicData>
        </a:graphic>
      </p:graphicFrame>
      <p:graphicFrame>
        <p:nvGraphicFramePr>
          <p:cNvPr id="21" name="Tabell 10">
            <a:extLst>
              <a:ext uri="{FF2B5EF4-FFF2-40B4-BE49-F238E27FC236}">
                <a16:creationId xmlns:a16="http://schemas.microsoft.com/office/drawing/2014/main" id="{1C2B75A1-3D21-4D10-8512-7BF6DC90A709}"/>
              </a:ext>
            </a:extLst>
          </p:cNvPr>
          <p:cNvGraphicFramePr>
            <a:graphicFrameLocks noGrp="1"/>
          </p:cNvGraphicFramePr>
          <p:nvPr/>
        </p:nvGraphicFramePr>
        <p:xfrm>
          <a:off x="8013787" y="301520"/>
          <a:ext cx="760090" cy="6404244"/>
        </p:xfrm>
        <a:graphic>
          <a:graphicData uri="http://schemas.openxmlformats.org/drawingml/2006/table">
            <a:tbl>
              <a:tblPr>
                <a:tableStyleId>{5C22544A-7EE6-4342-B048-85BDC9FD1C3A}</a:tableStyleId>
              </a:tblPr>
              <a:tblGrid>
                <a:gridCol w="760090">
                  <a:extLst>
                    <a:ext uri="{9D8B030D-6E8A-4147-A177-3AD203B41FA5}">
                      <a16:colId xmlns:a16="http://schemas.microsoft.com/office/drawing/2014/main" val="159303686"/>
                    </a:ext>
                  </a:extLst>
                </a:gridCol>
              </a:tblGrid>
              <a:tr h="304964">
                <a:tc>
                  <a:txBody>
                    <a:bodyPr/>
                    <a:lstStyle/>
                    <a:p>
                      <a:pPr algn="ctr"/>
                      <a:r>
                        <a:rPr lang="sv-SE" sz="2000" spc="50" baseline="0" dirty="0">
                          <a:latin typeface="Brix Sans Light" panose="02000000000000000000" pitchFamily="50" charset="0"/>
                        </a:rPr>
                        <a:t>19,3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7E7"/>
                    </a:solidFill>
                  </a:tcPr>
                </a:tc>
                <a:extLst>
                  <a:ext uri="{0D108BD9-81ED-4DB2-BD59-A6C34878D82A}">
                    <a16:rowId xmlns:a16="http://schemas.microsoft.com/office/drawing/2014/main" val="3910393626"/>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7546480"/>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2109082387"/>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4825327"/>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2567851596"/>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7034873"/>
                  </a:ext>
                </a:extLst>
              </a:tr>
              <a:tr h="304964">
                <a:tc>
                  <a:txBody>
                    <a:bodyPr/>
                    <a:lstStyle/>
                    <a:p>
                      <a:pPr algn="ctr"/>
                      <a:r>
                        <a:rPr lang="sv-SE" sz="2000" spc="50" baseline="0" dirty="0">
                          <a:latin typeface="Brix Sans Light" panose="02000000000000000000" pitchFamily="50" charset="0"/>
                        </a:rPr>
                        <a:t>19,3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107123699"/>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3154392"/>
                  </a:ext>
                </a:extLst>
              </a:tr>
              <a:tr h="304964">
                <a:tc>
                  <a:txBody>
                    <a:bodyPr/>
                    <a:lstStyle/>
                    <a:p>
                      <a:pPr algn="ctr"/>
                      <a:r>
                        <a:rPr lang="sv-SE" sz="2000" spc="50" baseline="0" dirty="0">
                          <a:latin typeface="Brix Sans Light" panose="02000000000000000000" pitchFamily="50" charset="0"/>
                        </a:rPr>
                        <a:t>21,1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964623792"/>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271819671"/>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0982169"/>
                  </a:ext>
                </a:extLst>
              </a:tr>
              <a:tr h="304964">
                <a:tc>
                  <a:txBody>
                    <a:bodyPr/>
                    <a:lstStyle/>
                    <a:p>
                      <a:pPr algn="ctr"/>
                      <a:r>
                        <a:rPr lang="sv-SE" sz="2000" spc="50" baseline="0" dirty="0">
                          <a:latin typeface="Brix Sans Light" panose="02000000000000000000" pitchFamily="50" charset="0"/>
                        </a:rPr>
                        <a:t>28,5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5250383"/>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275583193"/>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4417301"/>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5760568"/>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751984815"/>
                  </a:ext>
                </a:extLst>
              </a:tr>
              <a:tr h="304964">
                <a:tc>
                  <a:txBody>
                    <a:bodyPr/>
                    <a:lstStyle/>
                    <a:p>
                      <a:pPr algn="ctr"/>
                      <a:r>
                        <a:rPr lang="sv-SE" sz="2000" spc="50" baseline="0" dirty="0">
                          <a:latin typeface="Brix Sans Light" panose="02000000000000000000" pitchFamily="50" charset="0"/>
                        </a:rPr>
                        <a:t>28,5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108053"/>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4869975"/>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2131569"/>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8629535"/>
                  </a:ext>
                </a:extLst>
              </a:tr>
              <a:tr h="304964">
                <a:tc>
                  <a:txBody>
                    <a:bodyPr/>
                    <a:lstStyle/>
                    <a:p>
                      <a:pPr marL="0" algn="ctr" defTabSz="914400" rtl="0" eaLnBrk="1" latinLnBrk="0" hangingPunct="1"/>
                      <a:r>
                        <a:rPr lang="sv-SE" sz="2000" kern="1200" spc="50" baseline="0" dirty="0">
                          <a:solidFill>
                            <a:schemeClr val="dk1"/>
                          </a:solidFill>
                          <a:latin typeface="Brix Sans Light" panose="02000000000000000000" pitchFamily="50" charset="0"/>
                          <a:ea typeface="+mn-ea"/>
                          <a:cs typeface="+mn-cs"/>
                        </a:rPr>
                        <a:t>17,1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812491286"/>
                  </a:ext>
                </a:extLst>
              </a:tr>
            </a:tbl>
          </a:graphicData>
        </a:graphic>
      </p:graphicFrame>
      <p:graphicFrame>
        <p:nvGraphicFramePr>
          <p:cNvPr id="22" name="Tabell 10">
            <a:extLst>
              <a:ext uri="{FF2B5EF4-FFF2-40B4-BE49-F238E27FC236}">
                <a16:creationId xmlns:a16="http://schemas.microsoft.com/office/drawing/2014/main" id="{AE569177-2D9E-4615-BAF2-6CA6BE71F120}"/>
              </a:ext>
            </a:extLst>
          </p:cNvPr>
          <p:cNvGraphicFramePr>
            <a:graphicFrameLocks noGrp="1"/>
          </p:cNvGraphicFramePr>
          <p:nvPr/>
        </p:nvGraphicFramePr>
        <p:xfrm>
          <a:off x="9580556" y="301520"/>
          <a:ext cx="760090" cy="6099280"/>
        </p:xfrm>
        <a:graphic>
          <a:graphicData uri="http://schemas.openxmlformats.org/drawingml/2006/table">
            <a:tbl>
              <a:tblPr>
                <a:tableStyleId>{5C22544A-7EE6-4342-B048-85BDC9FD1C3A}</a:tableStyleId>
              </a:tblPr>
              <a:tblGrid>
                <a:gridCol w="760090">
                  <a:extLst>
                    <a:ext uri="{9D8B030D-6E8A-4147-A177-3AD203B41FA5}">
                      <a16:colId xmlns:a16="http://schemas.microsoft.com/office/drawing/2014/main" val="159303686"/>
                    </a:ext>
                  </a:extLst>
                </a:gridCol>
              </a:tblGrid>
              <a:tr h="304964">
                <a:tc>
                  <a:txBody>
                    <a:bodyPr/>
                    <a:lstStyle/>
                    <a:p>
                      <a:pPr algn="ctr"/>
                      <a:r>
                        <a:rPr lang="sv-SE" sz="2000" spc="50" baseline="0" dirty="0">
                          <a:latin typeface="Brix Sans Light" panose="02000000000000000000" pitchFamily="50" charset="0"/>
                        </a:rPr>
                        <a:t>19,3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910393626"/>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7546480"/>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2109082387"/>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4825327"/>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2567851596"/>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7034873"/>
                  </a:ext>
                </a:extLst>
              </a:tr>
              <a:tr h="304964">
                <a:tc>
                  <a:txBody>
                    <a:bodyPr/>
                    <a:lstStyle/>
                    <a:p>
                      <a:pPr algn="ctr"/>
                      <a:r>
                        <a:rPr lang="sv-SE" sz="2000" spc="50" baseline="0" dirty="0">
                          <a:latin typeface="Brix Sans Light" panose="02000000000000000000" pitchFamily="50" charset="0"/>
                        </a:rPr>
                        <a:t>19,3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107123699"/>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3154392"/>
                  </a:ext>
                </a:extLst>
              </a:tr>
              <a:tr h="304964">
                <a:tc>
                  <a:txBody>
                    <a:bodyPr/>
                    <a:lstStyle/>
                    <a:p>
                      <a:pPr algn="ctr"/>
                      <a:r>
                        <a:rPr lang="sv-SE" sz="2000" spc="50" baseline="0" dirty="0">
                          <a:latin typeface="Brix Sans Light" panose="02000000000000000000" pitchFamily="50" charset="0"/>
                        </a:rPr>
                        <a:t>21,1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964623792"/>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271819671"/>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0982169"/>
                  </a:ext>
                </a:extLst>
              </a:tr>
              <a:tr h="304964">
                <a:tc>
                  <a:txBody>
                    <a:bodyPr/>
                    <a:lstStyle/>
                    <a:p>
                      <a:pPr algn="ctr"/>
                      <a:r>
                        <a:rPr lang="sv-SE" sz="2000" spc="50" baseline="0" dirty="0">
                          <a:latin typeface="Brix Sans Light" panose="02000000000000000000" pitchFamily="50" charset="0"/>
                        </a:rPr>
                        <a:t>28,5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5250383"/>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3275583193"/>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4417301"/>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5760568"/>
                  </a:ext>
                </a:extLst>
              </a:tr>
              <a:tr h="304964">
                <a:tc>
                  <a:txBody>
                    <a:bodyPr/>
                    <a:lstStyle/>
                    <a:p>
                      <a:pPr algn="ctr"/>
                      <a:r>
                        <a:rPr lang="sv-SE" sz="2000" spc="50" baseline="0" dirty="0">
                          <a:latin typeface="Brix Sans Light" panose="02000000000000000000" pitchFamily="50" charset="0"/>
                        </a:rPr>
                        <a:t>22,0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D75"/>
                    </a:solidFill>
                  </a:tcPr>
                </a:tc>
                <a:extLst>
                  <a:ext uri="{0D108BD9-81ED-4DB2-BD59-A6C34878D82A}">
                    <a16:rowId xmlns:a16="http://schemas.microsoft.com/office/drawing/2014/main" val="751984815"/>
                  </a:ext>
                </a:extLst>
              </a:tr>
              <a:tr h="304964">
                <a:tc>
                  <a:txBody>
                    <a:bodyPr/>
                    <a:lstStyle/>
                    <a:p>
                      <a:pPr algn="ctr"/>
                      <a:r>
                        <a:rPr lang="sv-SE" sz="2000" spc="50" baseline="0" dirty="0">
                          <a:latin typeface="Brix Sans Light" panose="02000000000000000000" pitchFamily="50" charset="0"/>
                        </a:rPr>
                        <a:t>28,5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108053"/>
                  </a:ext>
                </a:extLst>
              </a:tr>
              <a:tr h="304964">
                <a:tc>
                  <a:txBody>
                    <a:bodyPr/>
                    <a:lstStyle/>
                    <a:p>
                      <a:pPr algn="ctr"/>
                      <a:r>
                        <a:rPr lang="sv-SE" sz="2000" spc="50" baseline="0" dirty="0">
                          <a:latin typeface="Brix Sans Light" panose="02000000000000000000" pitchFamily="50" charset="0"/>
                        </a:rPr>
                        <a:t>27,6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4869975"/>
                  </a:ext>
                </a:extLst>
              </a:tr>
              <a:tr h="304964">
                <a:tc>
                  <a:txBody>
                    <a:bodyPr/>
                    <a:lstStyle/>
                    <a:p>
                      <a:pPr algn="ctr"/>
                      <a:r>
                        <a:rPr lang="sv-SE" sz="2000" spc="50" baseline="0" dirty="0">
                          <a:latin typeface="Brix Sans Light" panose="02000000000000000000" pitchFamily="50" charset="0"/>
                        </a:rPr>
                        <a:t>23,0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2131569"/>
                  </a:ext>
                </a:extLst>
              </a:tr>
              <a:tr h="304964">
                <a:tc>
                  <a:txBody>
                    <a:bodyPr/>
                    <a:lstStyle/>
                    <a:p>
                      <a:pPr algn="ctr"/>
                      <a:r>
                        <a:rPr lang="sv-SE" sz="2000" spc="50" baseline="0" dirty="0">
                          <a:latin typeface="Brix Sans Light" panose="02000000000000000000" pitchFamily="50" charset="0"/>
                        </a:rPr>
                        <a:t>23,9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8629535"/>
                  </a:ext>
                </a:extLst>
              </a:tr>
            </a:tbl>
          </a:graphicData>
        </a:graphic>
      </p:graphicFrame>
      <p:sp>
        <p:nvSpPr>
          <p:cNvPr id="23" name="Ellips 21">
            <a:extLst>
              <a:ext uri="{FF2B5EF4-FFF2-40B4-BE49-F238E27FC236}">
                <a16:creationId xmlns:a16="http://schemas.microsoft.com/office/drawing/2014/main" id="{14D68A3C-C68D-4CC8-BC97-AEB361D55AF5}"/>
              </a:ext>
            </a:extLst>
          </p:cNvPr>
          <p:cNvSpPr/>
          <p:nvPr/>
        </p:nvSpPr>
        <p:spPr>
          <a:xfrm>
            <a:off x="4827118" y="2841638"/>
            <a:ext cx="1264059" cy="1264059"/>
          </a:xfrm>
          <a:prstGeom prst="ellipse">
            <a:avLst/>
          </a:prstGeom>
          <a:solidFill>
            <a:srgbClr val="8EBD7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3200" kern="0" dirty="0">
                <a:latin typeface="Brix Sans Bold" panose="02000000000000000000" pitchFamily="50" charset="0"/>
                <a:ea typeface="Verdana" panose="020B0604030504040204" pitchFamily="34" charset="0"/>
                <a:cs typeface="Verdana" panose="020B0604030504040204" pitchFamily="34" charset="0"/>
              </a:rPr>
              <a:t>21,0</a:t>
            </a:r>
            <a:endParaRPr lang="sv-SE" sz="3200" dirty="0"/>
          </a:p>
        </p:txBody>
      </p:sp>
      <p:sp>
        <p:nvSpPr>
          <p:cNvPr id="24" name="Ellips 22">
            <a:extLst>
              <a:ext uri="{FF2B5EF4-FFF2-40B4-BE49-F238E27FC236}">
                <a16:creationId xmlns:a16="http://schemas.microsoft.com/office/drawing/2014/main" id="{69ED9A38-8627-443E-A9BE-934B7800546D}"/>
              </a:ext>
            </a:extLst>
          </p:cNvPr>
          <p:cNvSpPr/>
          <p:nvPr/>
        </p:nvSpPr>
        <p:spPr>
          <a:xfrm>
            <a:off x="10681069" y="2846682"/>
            <a:ext cx="1264058" cy="1264058"/>
          </a:xfrm>
          <a:prstGeom prst="ellipse">
            <a:avLst/>
          </a:prstGeom>
          <a:solidFill>
            <a:srgbClr val="8EBD7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3200" kern="0" dirty="0">
                <a:latin typeface="Brix Sans Bold" panose="02000000000000000000" pitchFamily="50" charset="0"/>
                <a:ea typeface="Verdana" panose="020B0604030504040204" pitchFamily="34" charset="0"/>
                <a:cs typeface="Verdana" panose="020B0604030504040204" pitchFamily="34" charset="0"/>
              </a:rPr>
              <a:t>21,3</a:t>
            </a:r>
            <a:endParaRPr lang="sv-SE" sz="3200" dirty="0"/>
          </a:p>
        </p:txBody>
      </p:sp>
      <p:sp>
        <p:nvSpPr>
          <p:cNvPr id="25" name="Rektangel 24">
            <a:extLst>
              <a:ext uri="{FF2B5EF4-FFF2-40B4-BE49-F238E27FC236}">
                <a16:creationId xmlns:a16="http://schemas.microsoft.com/office/drawing/2014/main" id="{581AD838-FFA4-4047-A75D-DEE76B4705F0}"/>
              </a:ext>
            </a:extLst>
          </p:cNvPr>
          <p:cNvSpPr/>
          <p:nvPr/>
        </p:nvSpPr>
        <p:spPr>
          <a:xfrm>
            <a:off x="4580245" y="1846452"/>
            <a:ext cx="1757804" cy="867930"/>
          </a:xfrm>
          <a:prstGeom prst="rect">
            <a:avLst/>
          </a:prstGeom>
        </p:spPr>
        <p:txBody>
          <a:bodyPr wrap="square">
            <a:spAutoFit/>
          </a:bodyPr>
          <a:lstStyle/>
          <a:p>
            <a:pPr lvl="0" algn="ctr">
              <a:lnSpc>
                <a:spcPct val="90000"/>
              </a:lnSpc>
              <a:defRPr/>
            </a:pPr>
            <a:r>
              <a:rPr lang="en-GB" sz="2800" kern="0" dirty="0">
                <a:solidFill>
                  <a:prstClr val="black"/>
                </a:solidFill>
                <a:latin typeface="Brix Sans Bold" panose="02000000000000000000" pitchFamily="50" charset="0"/>
                <a:ea typeface="Verdana" panose="020B0604030504040204" pitchFamily="34" charset="0"/>
                <a:cs typeface="Verdana" panose="020B0604030504040204" pitchFamily="34" charset="0"/>
              </a:rPr>
              <a:t>168,5 / 8 </a:t>
            </a:r>
            <a:br>
              <a:rPr lang="en-GB" sz="2800" kern="0" dirty="0">
                <a:solidFill>
                  <a:prstClr val="black"/>
                </a:solidFill>
                <a:latin typeface="Brix Sans Bold" panose="02000000000000000000" pitchFamily="50" charset="0"/>
                <a:ea typeface="Verdana" panose="020B0604030504040204" pitchFamily="34" charset="0"/>
                <a:cs typeface="Verdana" panose="020B0604030504040204" pitchFamily="34" charset="0"/>
              </a:rPr>
            </a:br>
            <a:r>
              <a:rPr lang="en-GB" sz="2800" kern="0" dirty="0">
                <a:solidFill>
                  <a:prstClr val="black"/>
                </a:solidFill>
                <a:latin typeface="Brix Sans Bold" panose="02000000000000000000" pitchFamily="50" charset="0"/>
                <a:ea typeface="Verdana" panose="020B0604030504040204" pitchFamily="34" charset="0"/>
                <a:cs typeface="Verdana" panose="020B0604030504040204" pitchFamily="34" charset="0"/>
              </a:rPr>
              <a:t>=</a:t>
            </a:r>
          </a:p>
        </p:txBody>
      </p:sp>
      <p:sp>
        <p:nvSpPr>
          <p:cNvPr id="26" name="Rektangel 25">
            <a:extLst>
              <a:ext uri="{FF2B5EF4-FFF2-40B4-BE49-F238E27FC236}">
                <a16:creationId xmlns:a16="http://schemas.microsoft.com/office/drawing/2014/main" id="{3AE52059-2908-411B-9FA5-DE01546E2032}"/>
              </a:ext>
            </a:extLst>
          </p:cNvPr>
          <p:cNvSpPr/>
          <p:nvPr/>
        </p:nvSpPr>
        <p:spPr>
          <a:xfrm>
            <a:off x="10434196" y="1846452"/>
            <a:ext cx="1757804" cy="867930"/>
          </a:xfrm>
          <a:prstGeom prst="rect">
            <a:avLst/>
          </a:prstGeom>
        </p:spPr>
        <p:txBody>
          <a:bodyPr wrap="square">
            <a:spAutoFit/>
          </a:bodyPr>
          <a:lstStyle/>
          <a:p>
            <a:pPr lvl="0" algn="ctr">
              <a:lnSpc>
                <a:spcPct val="90000"/>
              </a:lnSpc>
              <a:defRPr/>
            </a:pPr>
            <a:r>
              <a:rPr lang="en-GB" sz="2800" kern="0" dirty="0">
                <a:solidFill>
                  <a:prstClr val="black"/>
                </a:solidFill>
                <a:latin typeface="Brix Sans Bold" panose="02000000000000000000" pitchFamily="50" charset="0"/>
                <a:ea typeface="Verdana" panose="020B0604030504040204" pitchFamily="34" charset="0"/>
                <a:cs typeface="Verdana" panose="020B0604030504040204" pitchFamily="34" charset="0"/>
              </a:rPr>
              <a:t>170,7 / 8 </a:t>
            </a:r>
          </a:p>
          <a:p>
            <a:pPr lvl="0" algn="ctr">
              <a:lnSpc>
                <a:spcPct val="90000"/>
              </a:lnSpc>
              <a:defRPr/>
            </a:pPr>
            <a:r>
              <a:rPr lang="en-GB" sz="2800" kern="0" dirty="0">
                <a:solidFill>
                  <a:prstClr val="black"/>
                </a:solidFill>
                <a:latin typeface="Brix Sans Bold" panose="02000000000000000000" pitchFamily="50" charset="0"/>
                <a:ea typeface="Verdana" panose="020B0604030504040204" pitchFamily="34" charset="0"/>
                <a:cs typeface="Verdana" panose="020B0604030504040204" pitchFamily="34" charset="0"/>
              </a:rPr>
              <a:t>=</a:t>
            </a:r>
          </a:p>
        </p:txBody>
      </p:sp>
      <p:cxnSp>
        <p:nvCxnSpPr>
          <p:cNvPr id="27" name="Rak pilkoppling 23">
            <a:extLst>
              <a:ext uri="{FF2B5EF4-FFF2-40B4-BE49-F238E27FC236}">
                <a16:creationId xmlns:a16="http://schemas.microsoft.com/office/drawing/2014/main" id="{FEE0865A-B029-43DD-9F50-8345CBCCA091}"/>
              </a:ext>
            </a:extLst>
          </p:cNvPr>
          <p:cNvCxnSpPr>
            <a:cxnSpLocks/>
          </p:cNvCxnSpPr>
          <p:nvPr/>
        </p:nvCxnSpPr>
        <p:spPr>
          <a:xfrm>
            <a:off x="7332555" y="6400800"/>
            <a:ext cx="564950" cy="190964"/>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ak pilkoppling 15">
            <a:extLst>
              <a:ext uri="{FF2B5EF4-FFF2-40B4-BE49-F238E27FC236}">
                <a16:creationId xmlns:a16="http://schemas.microsoft.com/office/drawing/2014/main" id="{48FAB788-2129-459E-8126-6A72CF07CE3F}"/>
              </a:ext>
            </a:extLst>
          </p:cNvPr>
          <p:cNvCxnSpPr>
            <a:cxnSpLocks/>
          </p:cNvCxnSpPr>
          <p:nvPr/>
        </p:nvCxnSpPr>
        <p:spPr>
          <a:xfrm>
            <a:off x="8875654" y="421885"/>
            <a:ext cx="590550" cy="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ak koppling 2">
            <a:extLst>
              <a:ext uri="{FF2B5EF4-FFF2-40B4-BE49-F238E27FC236}">
                <a16:creationId xmlns:a16="http://schemas.microsoft.com/office/drawing/2014/main" id="{FEA51A9C-1097-4BA1-A485-E180B801E9B5}"/>
              </a:ext>
            </a:extLst>
          </p:cNvPr>
          <p:cNvCxnSpPr>
            <a:cxnSpLocks/>
          </p:cNvCxnSpPr>
          <p:nvPr/>
        </p:nvCxnSpPr>
        <p:spPr>
          <a:xfrm>
            <a:off x="7789836" y="6400800"/>
            <a:ext cx="1342993" cy="0"/>
          </a:xfrm>
          <a:prstGeom prst="line">
            <a:avLst/>
          </a:prstGeom>
          <a:ln w="28575">
            <a:solidFill>
              <a:srgbClr val="2E2E2E"/>
            </a:solidFill>
            <a:prstDash val="sysDot"/>
          </a:ln>
        </p:spPr>
        <p:style>
          <a:lnRef idx="1">
            <a:schemeClr val="accent1"/>
          </a:lnRef>
          <a:fillRef idx="0">
            <a:schemeClr val="accent1"/>
          </a:fillRef>
          <a:effectRef idx="0">
            <a:schemeClr val="accent1"/>
          </a:effectRef>
          <a:fontRef idx="minor">
            <a:schemeClr val="tx1"/>
          </a:fontRef>
        </p:style>
      </p:cxnSp>
      <p:cxnSp>
        <p:nvCxnSpPr>
          <p:cNvPr id="30" name="Rak pilkoppling 32">
            <a:extLst>
              <a:ext uri="{FF2B5EF4-FFF2-40B4-BE49-F238E27FC236}">
                <a16:creationId xmlns:a16="http://schemas.microsoft.com/office/drawing/2014/main" id="{5882C4A2-0E7D-4E25-8102-607B764EC574}"/>
              </a:ext>
            </a:extLst>
          </p:cNvPr>
          <p:cNvCxnSpPr>
            <a:cxnSpLocks/>
          </p:cNvCxnSpPr>
          <p:nvPr/>
        </p:nvCxnSpPr>
        <p:spPr>
          <a:xfrm>
            <a:off x="7319755" y="424670"/>
            <a:ext cx="590550" cy="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1" name="Bild 16">
            <a:extLst>
              <a:ext uri="{FF2B5EF4-FFF2-40B4-BE49-F238E27FC236}">
                <a16:creationId xmlns:a16="http://schemas.microsoft.com/office/drawing/2014/main" id="{BFDD658D-C741-4686-ACA8-9551B0A762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5166540" y="5735220"/>
            <a:ext cx="1181376" cy="1047742"/>
          </a:xfrm>
          <a:prstGeom prst="rect">
            <a:avLst/>
          </a:prstGeom>
        </p:spPr>
      </p:pic>
    </p:spTree>
    <p:extLst>
      <p:ext uri="{BB962C8B-B14F-4D97-AF65-F5344CB8AC3E}">
        <p14:creationId xmlns:p14="http://schemas.microsoft.com/office/powerpoint/2010/main" val="111000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22" presetClass="entr" presetSubtype="8"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par>
                          <p:cTn id="27" fill="hold">
                            <p:stCondLst>
                              <p:cond delay="500"/>
                            </p:stCondLst>
                            <p:childTnLst>
                              <p:par>
                                <p:cTn id="28" presetID="26" presetClass="emph" presetSubtype="0" repeatCount="4000" fill="hold" nodeType="afterEffect">
                                  <p:stCondLst>
                                    <p:cond delay="0"/>
                                  </p:stCondLst>
                                  <p:childTnLst>
                                    <p:animEffect transition="out" filter="fade">
                                      <p:cBhvr>
                                        <p:cTn id="29" dur="500" tmFilter="0, 0; .2, .5; .8, .5; 1, 0"/>
                                        <p:tgtEl>
                                          <p:spTgt spid="31"/>
                                        </p:tgtEl>
                                      </p:cBhvr>
                                    </p:animEffect>
                                    <p:animScale>
                                      <p:cBhvr>
                                        <p:cTn id="30" dur="250" autoRev="1" fill="hold"/>
                                        <p:tgtEl>
                                          <p:spTgt spid="31"/>
                                        </p:tgtEl>
                                      </p:cBhvr>
                                      <p:by x="105000" y="105000"/>
                                    </p:animScale>
                                  </p:childTnLst>
                                </p:cTn>
                              </p:par>
                              <p:par>
                                <p:cTn id="31" presetID="22" presetClass="entr" presetSubtype="8"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22" presetClass="entr" presetSubtype="8"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lstStyle/>
          <a:p>
            <a:r>
              <a:rPr lang="nb-NO" dirty="0"/>
              <a:t>Justert bruttoscore (bruk av netto dobbel bogey justering)</a:t>
            </a:r>
          </a:p>
        </p:txBody>
      </p:sp>
      <p:sp>
        <p:nvSpPr>
          <p:cNvPr id="5" name="Rektangel 4">
            <a:extLst>
              <a:ext uri="{FF2B5EF4-FFF2-40B4-BE49-F238E27FC236}">
                <a16:creationId xmlns:a16="http://schemas.microsoft.com/office/drawing/2014/main" id="{F247FCF3-848C-4794-B81D-7445D62D44DF}"/>
              </a:ext>
            </a:extLst>
          </p:cNvPr>
          <p:cNvSpPr/>
          <p:nvPr/>
        </p:nvSpPr>
        <p:spPr>
          <a:xfrm>
            <a:off x="-1" y="-72395"/>
            <a:ext cx="12192001" cy="6107435"/>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ittel 1">
            <a:extLst>
              <a:ext uri="{FF2B5EF4-FFF2-40B4-BE49-F238E27FC236}">
                <a16:creationId xmlns:a16="http://schemas.microsoft.com/office/drawing/2014/main" id="{F86575A0-087B-4EEF-923A-29B3D3B245A3}"/>
              </a:ext>
            </a:extLst>
          </p:cNvPr>
          <p:cNvSpPr txBox="1">
            <a:spLocks/>
          </p:cNvSpPr>
          <p:nvPr/>
        </p:nvSpPr>
        <p:spPr>
          <a:xfrm>
            <a:off x="252930" y="2286000"/>
            <a:ext cx="11181347" cy="1143000"/>
          </a:xfrm>
          <a:prstGeom prst="rect">
            <a:avLst/>
          </a:prstGeom>
        </p:spPr>
        <p:txBody>
          <a:bodyPr lIns="365760" anchor="ctr">
            <a:normAutofit fontScale="85000" lnSpcReduction="10000"/>
          </a:bodyPr>
          <a:lstStyle>
            <a:lvl1pPr marL="268288" indent="0"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pPr algn="ctr"/>
            <a:r>
              <a:rPr lang="nb-NO" sz="6400" dirty="0">
                <a:solidFill>
                  <a:schemeClr val="bg1"/>
                </a:solidFill>
              </a:rPr>
              <a:t>Noen definisjoner vi må kunne</a:t>
            </a:r>
          </a:p>
        </p:txBody>
      </p:sp>
      <p:pic>
        <p:nvPicPr>
          <p:cNvPr id="7" name="Bilde 6" descr="Et bilde som inneholder tegning, skilt&#10;&#10;Automatisk generert beskrivelse">
            <a:extLst>
              <a:ext uri="{FF2B5EF4-FFF2-40B4-BE49-F238E27FC236}">
                <a16:creationId xmlns:a16="http://schemas.microsoft.com/office/drawing/2014/main" id="{5EB14846-0A50-430D-B6A2-54566CD9A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2283064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96383"/>
            <a:ext cx="7459579" cy="1236235"/>
          </a:xfrm>
        </p:spPr>
        <p:txBody>
          <a:bodyPr>
            <a:normAutofit/>
          </a:bodyPr>
          <a:lstStyle/>
          <a:p>
            <a:r>
              <a:rPr lang="nb-NO" sz="4400" dirty="0">
                <a:latin typeface="+mn-lt"/>
              </a:rPr>
              <a:t>Handicap</a:t>
            </a:r>
          </a:p>
        </p:txBody>
      </p:sp>
      <p:sp>
        <p:nvSpPr>
          <p:cNvPr id="5" name="TextBox 5">
            <a:extLst>
              <a:ext uri="{FF2B5EF4-FFF2-40B4-BE49-F238E27FC236}">
                <a16:creationId xmlns:a16="http://schemas.microsoft.com/office/drawing/2014/main" id="{A77A2B18-F07D-4C3E-A37F-E8CE9F69D4FA}"/>
              </a:ext>
            </a:extLst>
          </p:cNvPr>
          <p:cNvSpPr txBox="1"/>
          <p:nvPr/>
        </p:nvSpPr>
        <p:spPr>
          <a:xfrm>
            <a:off x="299849" y="1864128"/>
            <a:ext cx="7960231" cy="270843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Et tall med én desimal (som før).</a:t>
            </a:r>
          </a:p>
          <a:p>
            <a:pPr marL="342900" indent="-342900">
              <a:spcAft>
                <a:spcPts val="1200"/>
              </a:spcAft>
              <a:buFont typeface="Arial"/>
              <a:buChar char="•"/>
            </a:pPr>
            <a:r>
              <a:rPr lang="nb-NO" sz="2800" dirty="0"/>
              <a:t>Fra pluss-handicap til 54,0 (nytt).</a:t>
            </a:r>
          </a:p>
          <a:p>
            <a:pPr marL="342900" indent="-342900">
              <a:spcAft>
                <a:spcPts val="1200"/>
              </a:spcAft>
              <a:buFont typeface="Arial"/>
              <a:buChar char="•"/>
            </a:pPr>
            <a:r>
              <a:rPr lang="nb-NO" sz="2800" dirty="0"/>
              <a:t>Ditt handicap er gjennomsnittet av de åtte laveste handicapene du spilte til av de siste 20 (nytt).</a:t>
            </a:r>
          </a:p>
          <a:p>
            <a:pPr marL="342900" indent="-342900">
              <a:spcAft>
                <a:spcPts val="1200"/>
              </a:spcAft>
              <a:buFont typeface="Arial"/>
              <a:buChar char="•"/>
            </a:pPr>
            <a:r>
              <a:rPr lang="nb-NO" sz="2800" dirty="0"/>
              <a:t>Vises alltid i GolfBox (som før).</a:t>
            </a:r>
          </a:p>
        </p:txBody>
      </p:sp>
      <p:pic>
        <p:nvPicPr>
          <p:cNvPr id="6" name="Bilde 5" descr="Et bilde som inneholder tegning, skilt&#10;&#10;Automatisk generert beskrivelse">
            <a:extLst>
              <a:ext uri="{FF2B5EF4-FFF2-40B4-BE49-F238E27FC236}">
                <a16:creationId xmlns:a16="http://schemas.microsoft.com/office/drawing/2014/main" id="{F9C2CBB7-D5EC-4676-8AE3-0246D709A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pic>
        <p:nvPicPr>
          <p:cNvPr id="7" name="Picture 4">
            <a:extLst>
              <a:ext uri="{FF2B5EF4-FFF2-40B4-BE49-F238E27FC236}">
                <a16:creationId xmlns:a16="http://schemas.microsoft.com/office/drawing/2014/main" id="{A9FED212-78AA-40D1-8097-4B79021AF1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91727" y="2114646"/>
            <a:ext cx="3156584" cy="2346182"/>
          </a:xfrm>
          <a:prstGeom prst="rect">
            <a:avLst/>
          </a:prstGeom>
        </p:spPr>
      </p:pic>
    </p:spTree>
    <p:extLst>
      <p:ext uri="{BB962C8B-B14F-4D97-AF65-F5344CB8AC3E}">
        <p14:creationId xmlns:p14="http://schemas.microsoft.com/office/powerpoint/2010/main" val="33694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2">
            <a:extLst>
              <a:ext uri="{FF2B5EF4-FFF2-40B4-BE49-F238E27FC236}">
                <a16:creationId xmlns:a16="http://schemas.microsoft.com/office/drawing/2014/main" id="{DE49B35E-1580-4B57-B7FC-988268EA084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
          <a:stretch/>
        </p:blipFill>
        <p:spPr>
          <a:xfrm>
            <a:off x="8221967" y="1"/>
            <a:ext cx="3970033" cy="6014720"/>
          </a:xfrm>
          <a:prstGeom prst="rect">
            <a:avLst/>
          </a:prstGeom>
        </p:spPr>
      </p:pic>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96383"/>
            <a:ext cx="7459579" cy="1236235"/>
          </a:xfrm>
        </p:spPr>
        <p:txBody>
          <a:bodyPr>
            <a:normAutofit/>
          </a:bodyPr>
          <a:lstStyle/>
          <a:p>
            <a:r>
              <a:rPr lang="nb-NO" sz="4400" dirty="0">
                <a:latin typeface="+mn-lt"/>
              </a:rPr>
              <a:t>Spillehandicap</a:t>
            </a:r>
          </a:p>
        </p:txBody>
      </p:sp>
      <p:sp>
        <p:nvSpPr>
          <p:cNvPr id="5" name="TextBox 5">
            <a:extLst>
              <a:ext uri="{FF2B5EF4-FFF2-40B4-BE49-F238E27FC236}">
                <a16:creationId xmlns:a16="http://schemas.microsoft.com/office/drawing/2014/main" id="{A77A2B18-F07D-4C3E-A37F-E8CE9F69D4FA}"/>
              </a:ext>
            </a:extLst>
          </p:cNvPr>
          <p:cNvSpPr txBox="1"/>
          <p:nvPr/>
        </p:nvSpPr>
        <p:spPr>
          <a:xfrm>
            <a:off x="299849" y="1864128"/>
            <a:ext cx="7685911" cy="255454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Antall slag du får på en viss golfbane, fra et visst utslagssted (som før).</a:t>
            </a:r>
          </a:p>
          <a:p>
            <a:pPr marL="342900" indent="-342900">
              <a:spcAft>
                <a:spcPts val="1200"/>
              </a:spcAft>
              <a:buFont typeface="Arial"/>
              <a:buChar char="•"/>
            </a:pPr>
            <a:r>
              <a:rPr lang="nb-NO" sz="2800" dirty="0"/>
              <a:t>Leses av på slopetabellen (som før, men nå opp til 54,0).</a:t>
            </a:r>
          </a:p>
          <a:p>
            <a:pPr marL="342900" indent="-342900">
              <a:spcAft>
                <a:spcPts val="1200"/>
              </a:spcAft>
              <a:buFont typeface="Arial"/>
              <a:buChar char="•"/>
            </a:pPr>
            <a:r>
              <a:rPr lang="nb-NO" sz="2800" dirty="0"/>
              <a:t>Det kommer nye slopetabeller før sesongstart.</a:t>
            </a:r>
          </a:p>
        </p:txBody>
      </p:sp>
      <p:pic>
        <p:nvPicPr>
          <p:cNvPr id="6" name="Bilde 5" descr="Et bilde som inneholder tegning, skilt&#10;&#10;Automatisk generert beskrivelse">
            <a:extLst>
              <a:ext uri="{FF2B5EF4-FFF2-40B4-BE49-F238E27FC236}">
                <a16:creationId xmlns:a16="http://schemas.microsoft.com/office/drawing/2014/main" id="{F9C2CBB7-D5EC-4676-8AE3-0246D709A4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87596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96383"/>
            <a:ext cx="7459579" cy="1236235"/>
          </a:xfrm>
        </p:spPr>
        <p:txBody>
          <a:bodyPr>
            <a:normAutofit/>
          </a:bodyPr>
          <a:lstStyle/>
          <a:p>
            <a:r>
              <a:rPr lang="nb-NO" sz="4400" dirty="0">
                <a:latin typeface="+mn-lt"/>
              </a:rPr>
              <a:t>Netto par</a:t>
            </a:r>
          </a:p>
        </p:txBody>
      </p:sp>
      <p:sp>
        <p:nvSpPr>
          <p:cNvPr id="5" name="TextBox 5">
            <a:extLst>
              <a:ext uri="{FF2B5EF4-FFF2-40B4-BE49-F238E27FC236}">
                <a16:creationId xmlns:a16="http://schemas.microsoft.com/office/drawing/2014/main" id="{A77A2B18-F07D-4C3E-A37F-E8CE9F69D4FA}"/>
              </a:ext>
            </a:extLst>
          </p:cNvPr>
          <p:cNvSpPr txBox="1"/>
          <p:nvPr/>
        </p:nvSpPr>
        <p:spPr>
          <a:xfrm>
            <a:off x="269369" y="1813328"/>
            <a:ext cx="11475056" cy="344709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Hullets par + ev. handicapslag.</a:t>
            </a:r>
          </a:p>
          <a:p>
            <a:pPr marL="342900" indent="-342900">
              <a:spcAft>
                <a:spcPts val="1200"/>
              </a:spcAft>
              <a:buFont typeface="Arial"/>
              <a:buChar char="•"/>
            </a:pPr>
            <a:r>
              <a:rPr lang="nb-NO" sz="2800" dirty="0"/>
              <a:t>Tilsvarende 2 poeng i Stableford.</a:t>
            </a:r>
          </a:p>
          <a:p>
            <a:pPr marL="342900" indent="-342900">
              <a:spcAft>
                <a:spcPts val="1200"/>
              </a:spcAft>
              <a:buFont typeface="Arial"/>
              <a:buChar char="•"/>
            </a:pPr>
            <a:endParaRPr lang="nb-NO" sz="2800" dirty="0"/>
          </a:p>
          <a:p>
            <a:pPr marL="342900" indent="-342900">
              <a:spcAft>
                <a:spcPts val="1200"/>
              </a:spcAft>
              <a:buFont typeface="Arial"/>
              <a:buChar char="•"/>
            </a:pPr>
            <a:r>
              <a:rPr lang="nb-NO" sz="2800" b="1" dirty="0"/>
              <a:t>Eksempel:</a:t>
            </a:r>
          </a:p>
          <a:p>
            <a:pPr marL="800100" lvl="1" indent="-342900">
              <a:spcAft>
                <a:spcPts val="1200"/>
              </a:spcAft>
              <a:buFont typeface="Arial"/>
              <a:buChar char="•"/>
            </a:pPr>
            <a:r>
              <a:rPr lang="nb-NO" sz="2800" dirty="0"/>
              <a:t>Du får to handicapslag på et par 4 hull.</a:t>
            </a:r>
          </a:p>
          <a:p>
            <a:pPr marL="800100" lvl="1" indent="-342900">
              <a:spcAft>
                <a:spcPts val="1200"/>
              </a:spcAft>
              <a:buFont typeface="Arial"/>
              <a:buChar char="•"/>
            </a:pPr>
            <a:r>
              <a:rPr lang="nb-NO" sz="2800" b="1" dirty="0"/>
              <a:t>Netto par</a:t>
            </a:r>
            <a:r>
              <a:rPr lang="nb-NO" sz="2800" dirty="0"/>
              <a:t> = 6 (4+2)</a:t>
            </a:r>
          </a:p>
        </p:txBody>
      </p:sp>
      <p:pic>
        <p:nvPicPr>
          <p:cNvPr id="6" name="Bilde 5" descr="Et bilde som inneholder tegning, skilt&#10;&#10;Automatisk generert beskrivelse">
            <a:extLst>
              <a:ext uri="{FF2B5EF4-FFF2-40B4-BE49-F238E27FC236}">
                <a16:creationId xmlns:a16="http://schemas.microsoft.com/office/drawing/2014/main" id="{F9C2CBB7-D5EC-4676-8AE3-0246D709A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332180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96383"/>
            <a:ext cx="7459579" cy="1236235"/>
          </a:xfrm>
        </p:spPr>
        <p:txBody>
          <a:bodyPr>
            <a:normAutofit/>
          </a:bodyPr>
          <a:lstStyle/>
          <a:p>
            <a:r>
              <a:rPr lang="nb-NO" sz="4400" dirty="0">
                <a:latin typeface="+mn-lt"/>
              </a:rPr>
              <a:t>Netto dobbel bogey</a:t>
            </a:r>
          </a:p>
        </p:txBody>
      </p:sp>
      <p:sp>
        <p:nvSpPr>
          <p:cNvPr id="5" name="TextBox 5">
            <a:extLst>
              <a:ext uri="{FF2B5EF4-FFF2-40B4-BE49-F238E27FC236}">
                <a16:creationId xmlns:a16="http://schemas.microsoft.com/office/drawing/2014/main" id="{A77A2B18-F07D-4C3E-A37F-E8CE9F69D4FA}"/>
              </a:ext>
            </a:extLst>
          </p:cNvPr>
          <p:cNvSpPr txBox="1"/>
          <p:nvPr/>
        </p:nvSpPr>
        <p:spPr>
          <a:xfrm>
            <a:off x="299849" y="1864128"/>
            <a:ext cx="11475056" cy="344709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Hullets par + 2 slag + ev. handicapslag.</a:t>
            </a:r>
          </a:p>
          <a:p>
            <a:pPr marL="342900" indent="-342900">
              <a:spcAft>
                <a:spcPts val="1200"/>
              </a:spcAft>
              <a:buFont typeface="Arial"/>
              <a:buChar char="•"/>
            </a:pPr>
            <a:r>
              <a:rPr lang="nb-NO" sz="2800" dirty="0"/>
              <a:t>Tilsvarende 0 poeng i Stableford.</a:t>
            </a:r>
          </a:p>
          <a:p>
            <a:pPr marL="342900" indent="-342900">
              <a:spcAft>
                <a:spcPts val="1200"/>
              </a:spcAft>
              <a:buFont typeface="Arial"/>
              <a:buChar char="•"/>
            </a:pPr>
            <a:endParaRPr lang="nb-NO" sz="2800" dirty="0"/>
          </a:p>
          <a:p>
            <a:pPr marL="342900" indent="-342900">
              <a:spcAft>
                <a:spcPts val="1200"/>
              </a:spcAft>
              <a:buFont typeface="Arial"/>
              <a:buChar char="•"/>
            </a:pPr>
            <a:r>
              <a:rPr lang="nb-NO" sz="2800" b="1" dirty="0"/>
              <a:t>Eksempel:</a:t>
            </a:r>
          </a:p>
          <a:p>
            <a:pPr marL="800100" lvl="1" indent="-342900">
              <a:spcAft>
                <a:spcPts val="1200"/>
              </a:spcAft>
              <a:buFont typeface="Arial"/>
              <a:buChar char="•"/>
            </a:pPr>
            <a:r>
              <a:rPr lang="nb-NO" sz="2800" dirty="0"/>
              <a:t>Du får to handicapslag på et par 4 hull.</a:t>
            </a:r>
          </a:p>
          <a:p>
            <a:pPr marL="800100" lvl="1" indent="-342900">
              <a:spcAft>
                <a:spcPts val="1200"/>
              </a:spcAft>
              <a:buFont typeface="Arial"/>
              <a:buChar char="•"/>
            </a:pPr>
            <a:r>
              <a:rPr lang="nb-NO" sz="2800" b="1" dirty="0"/>
              <a:t>Netto dobbel bogey </a:t>
            </a:r>
            <a:r>
              <a:rPr lang="nb-NO" sz="2800" dirty="0"/>
              <a:t>= 8 (4+2+2).</a:t>
            </a:r>
          </a:p>
        </p:txBody>
      </p:sp>
      <p:pic>
        <p:nvPicPr>
          <p:cNvPr id="6" name="Bilde 5" descr="Et bilde som inneholder tegning, skilt&#10;&#10;Automatisk generert beskrivelse">
            <a:extLst>
              <a:ext uri="{FF2B5EF4-FFF2-40B4-BE49-F238E27FC236}">
                <a16:creationId xmlns:a16="http://schemas.microsoft.com/office/drawing/2014/main" id="{F9C2CBB7-D5EC-4676-8AE3-0246D709A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pic>
        <p:nvPicPr>
          <p:cNvPr id="7" name="Bild 7">
            <a:extLst>
              <a:ext uri="{FF2B5EF4-FFF2-40B4-BE49-F238E27FC236}">
                <a16:creationId xmlns:a16="http://schemas.microsoft.com/office/drawing/2014/main" id="{4B8CEBD8-C725-49B2-B1FD-7C2F15FA2F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59579" y="900457"/>
            <a:ext cx="4658753" cy="5057086"/>
          </a:xfrm>
          <a:prstGeom prst="rect">
            <a:avLst/>
          </a:prstGeom>
        </p:spPr>
      </p:pic>
      <p:sp>
        <p:nvSpPr>
          <p:cNvPr id="8" name="Rektangel 7">
            <a:extLst>
              <a:ext uri="{FF2B5EF4-FFF2-40B4-BE49-F238E27FC236}">
                <a16:creationId xmlns:a16="http://schemas.microsoft.com/office/drawing/2014/main" id="{AEA86892-87DC-46AA-A481-B81D3AC2D158}"/>
              </a:ext>
            </a:extLst>
          </p:cNvPr>
          <p:cNvSpPr/>
          <p:nvPr/>
        </p:nvSpPr>
        <p:spPr>
          <a:xfrm>
            <a:off x="8029160" y="2066920"/>
            <a:ext cx="3519590" cy="2385268"/>
          </a:xfrm>
          <a:prstGeom prst="rect">
            <a:avLst/>
          </a:prstGeom>
        </p:spPr>
        <p:txBody>
          <a:bodyPr wrap="square">
            <a:spAutoFit/>
          </a:bodyPr>
          <a:lstStyle/>
          <a:p>
            <a:pPr lvl="0" algn="ctr">
              <a:spcAft>
                <a:spcPts val="600"/>
              </a:spcAft>
              <a:defRPr/>
            </a:pPr>
            <a:r>
              <a:rPr lang="sv-SE" sz="3600" b="1" spc="-70" dirty="0">
                <a:solidFill>
                  <a:schemeClr val="bg1"/>
                </a:solidFill>
              </a:rPr>
              <a:t>Spar tid! </a:t>
            </a:r>
          </a:p>
          <a:p>
            <a:pPr lvl="0" algn="ctr">
              <a:spcAft>
                <a:spcPts val="600"/>
              </a:spcAft>
              <a:defRPr/>
            </a:pPr>
            <a:r>
              <a:rPr lang="sv-SE" sz="3600" spc="-70" dirty="0">
                <a:solidFill>
                  <a:schemeClr val="bg1"/>
                </a:solidFill>
              </a:rPr>
              <a:t>Plukk opp ballen når spilleformen tillater  det</a:t>
            </a:r>
          </a:p>
        </p:txBody>
      </p:sp>
    </p:spTree>
    <p:extLst>
      <p:ext uri="{BB962C8B-B14F-4D97-AF65-F5344CB8AC3E}">
        <p14:creationId xmlns:p14="http://schemas.microsoft.com/office/powerpoint/2010/main" val="363303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96383"/>
            <a:ext cx="7459579" cy="1236235"/>
          </a:xfrm>
        </p:spPr>
        <p:txBody>
          <a:bodyPr>
            <a:normAutofit/>
          </a:bodyPr>
          <a:lstStyle/>
          <a:p>
            <a:r>
              <a:rPr lang="nb-NO" sz="4400" dirty="0">
                <a:latin typeface="+mn-lt"/>
              </a:rPr>
              <a:t>Justert bruttoscore (nytt)</a:t>
            </a:r>
          </a:p>
        </p:txBody>
      </p:sp>
      <p:sp>
        <p:nvSpPr>
          <p:cNvPr id="5" name="TextBox 5">
            <a:extLst>
              <a:ext uri="{FF2B5EF4-FFF2-40B4-BE49-F238E27FC236}">
                <a16:creationId xmlns:a16="http://schemas.microsoft.com/office/drawing/2014/main" id="{A77A2B18-F07D-4C3E-A37F-E8CE9F69D4FA}"/>
              </a:ext>
            </a:extLst>
          </p:cNvPr>
          <p:cNvSpPr txBox="1"/>
          <p:nvPr/>
        </p:nvSpPr>
        <p:spPr>
          <a:xfrm>
            <a:off x="219638" y="1992465"/>
            <a:ext cx="11220522" cy="255454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Din totale bruttoscore over 18 hull, men maks. netto dobbel bogey på hvert hull.</a:t>
            </a:r>
          </a:p>
          <a:p>
            <a:pPr marL="342900" indent="-342900">
              <a:spcAft>
                <a:spcPts val="1200"/>
              </a:spcAft>
              <a:buFont typeface="Arial"/>
              <a:buChar char="•"/>
            </a:pPr>
            <a:r>
              <a:rPr lang="nb-NO" sz="2800" dirty="0"/>
              <a:t>Regnes ut av GolfBox og vises i GolfBox under dine registrerte runder.</a:t>
            </a:r>
          </a:p>
          <a:p>
            <a:pPr marL="342900" indent="-342900">
              <a:spcAft>
                <a:spcPts val="1200"/>
              </a:spcAft>
              <a:buFont typeface="Arial"/>
              <a:buChar char="•"/>
            </a:pPr>
            <a:r>
              <a:rPr lang="nb-NO" sz="2800" dirty="0"/>
              <a:t>Justert bruttoscore er én av verdiene som legges inn i formelen for å beregne handicapet du spilte til.</a:t>
            </a:r>
          </a:p>
        </p:txBody>
      </p:sp>
      <p:pic>
        <p:nvPicPr>
          <p:cNvPr id="6" name="Bilde 5" descr="Et bilde som inneholder tegning, skilt&#10;&#10;Automatisk generert beskrivelse">
            <a:extLst>
              <a:ext uri="{FF2B5EF4-FFF2-40B4-BE49-F238E27FC236}">
                <a16:creationId xmlns:a16="http://schemas.microsoft.com/office/drawing/2014/main" id="{F9C2CBB7-D5EC-4676-8AE3-0246D709A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16299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tegning, skilt&#10;&#10;Automatisk generert beskrivelse">
            <a:extLst>
              <a:ext uri="{FF2B5EF4-FFF2-40B4-BE49-F238E27FC236}">
                <a16:creationId xmlns:a16="http://schemas.microsoft.com/office/drawing/2014/main" id="{44323DC2-E68B-4E83-A529-3F1F27294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
        <p:nvSpPr>
          <p:cNvPr id="7" name="TextBox 5">
            <a:extLst>
              <a:ext uri="{FF2B5EF4-FFF2-40B4-BE49-F238E27FC236}">
                <a16:creationId xmlns:a16="http://schemas.microsoft.com/office/drawing/2014/main" id="{99A30381-54C2-40C7-A6F1-F706FC104DA0}"/>
              </a:ext>
            </a:extLst>
          </p:cNvPr>
          <p:cNvSpPr txBox="1"/>
          <p:nvPr/>
        </p:nvSpPr>
        <p:spPr>
          <a:xfrm>
            <a:off x="576307" y="1114764"/>
            <a:ext cx="6820173" cy="147732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nb-NO" sz="4000" b="1" dirty="0"/>
              <a:t>I dag </a:t>
            </a:r>
          </a:p>
          <a:p>
            <a:pPr>
              <a:spcAft>
                <a:spcPts val="1200"/>
              </a:spcAft>
            </a:pPr>
            <a:r>
              <a:rPr lang="nb-NO" sz="4000" dirty="0"/>
              <a:t>Felles regler for spillet</a:t>
            </a:r>
            <a:endParaRPr lang="nb-NO" sz="4000" dirty="0">
              <a:cs typeface="Calibri" panose="020F0502020204030204"/>
            </a:endParaRPr>
          </a:p>
        </p:txBody>
      </p:sp>
      <p:pic>
        <p:nvPicPr>
          <p:cNvPr id="8" name="Bildobjekt 1">
            <a:extLst>
              <a:ext uri="{FF2B5EF4-FFF2-40B4-BE49-F238E27FC236}">
                <a16:creationId xmlns:a16="http://schemas.microsoft.com/office/drawing/2014/main" id="{817EFA09-6435-4F34-A1B2-E45E3F4CB017}"/>
              </a:ext>
            </a:extLst>
          </p:cNvPr>
          <p:cNvPicPr>
            <a:picLocks noChangeAspect="1"/>
          </p:cNvPicPr>
          <p:nvPr/>
        </p:nvPicPr>
        <p:blipFill rotWithShape="1">
          <a:blip r:embed="rId4">
            <a:extLst>
              <a:ext uri="{28A0092B-C50C-407E-A947-70E740481C1C}">
                <a14:useLocalDpi xmlns:a14="http://schemas.microsoft.com/office/drawing/2010/main" val="0"/>
              </a:ext>
            </a:extLst>
          </a:blip>
          <a:srcRect b="8065"/>
          <a:stretch/>
        </p:blipFill>
        <p:spPr>
          <a:xfrm>
            <a:off x="8005010" y="0"/>
            <a:ext cx="4186989" cy="6015180"/>
          </a:xfrm>
          <a:prstGeom prst="rect">
            <a:avLst/>
          </a:prstGeom>
        </p:spPr>
      </p:pic>
      <p:sp>
        <p:nvSpPr>
          <p:cNvPr id="5" name="TextBox 5">
            <a:extLst>
              <a:ext uri="{FF2B5EF4-FFF2-40B4-BE49-F238E27FC236}">
                <a16:creationId xmlns:a16="http://schemas.microsoft.com/office/drawing/2014/main" id="{266F68D3-7356-41F0-8D02-C278F9E58734}"/>
              </a:ext>
            </a:extLst>
          </p:cNvPr>
          <p:cNvSpPr txBox="1"/>
          <p:nvPr/>
        </p:nvSpPr>
        <p:spPr>
          <a:xfrm>
            <a:off x="576306" y="3248364"/>
            <a:ext cx="6820173" cy="147732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nb-NO" sz="4000" b="1" dirty="0"/>
              <a:t>1. mars 2020 </a:t>
            </a:r>
          </a:p>
          <a:p>
            <a:pPr>
              <a:spcAft>
                <a:spcPts val="1200"/>
              </a:spcAft>
            </a:pPr>
            <a:r>
              <a:rPr lang="nb-NO" sz="4000" dirty="0"/>
              <a:t>Felles regler også for handicap</a:t>
            </a:r>
            <a:endParaRPr lang="nb-NO" sz="4000" dirty="0">
              <a:cs typeface="Calibri" panose="020F0502020204030204"/>
            </a:endParaRPr>
          </a:p>
        </p:txBody>
      </p:sp>
    </p:spTree>
    <p:extLst>
      <p:ext uri="{BB962C8B-B14F-4D97-AF65-F5344CB8AC3E}">
        <p14:creationId xmlns:p14="http://schemas.microsoft.com/office/powerpoint/2010/main" val="309013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lstStyle/>
          <a:p>
            <a:r>
              <a:rPr lang="nb-NO" dirty="0"/>
              <a:t>Justert bruttoscore (bruk av netto dobbel bogey justering)</a:t>
            </a:r>
          </a:p>
        </p:txBody>
      </p:sp>
      <p:sp>
        <p:nvSpPr>
          <p:cNvPr id="5" name="Rektangel 4">
            <a:extLst>
              <a:ext uri="{FF2B5EF4-FFF2-40B4-BE49-F238E27FC236}">
                <a16:creationId xmlns:a16="http://schemas.microsoft.com/office/drawing/2014/main" id="{F247FCF3-848C-4794-B81D-7445D62D44DF}"/>
              </a:ext>
            </a:extLst>
          </p:cNvPr>
          <p:cNvSpPr/>
          <p:nvPr/>
        </p:nvSpPr>
        <p:spPr>
          <a:xfrm>
            <a:off x="-1" y="-72395"/>
            <a:ext cx="12192001" cy="6107435"/>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ittel 1">
            <a:extLst>
              <a:ext uri="{FF2B5EF4-FFF2-40B4-BE49-F238E27FC236}">
                <a16:creationId xmlns:a16="http://schemas.microsoft.com/office/drawing/2014/main" id="{F86575A0-087B-4EEF-923A-29B3D3B245A3}"/>
              </a:ext>
            </a:extLst>
          </p:cNvPr>
          <p:cNvSpPr txBox="1">
            <a:spLocks/>
          </p:cNvSpPr>
          <p:nvPr/>
        </p:nvSpPr>
        <p:spPr>
          <a:xfrm>
            <a:off x="-162560" y="-6726"/>
            <a:ext cx="12192000" cy="1143000"/>
          </a:xfrm>
          <a:prstGeom prst="rect">
            <a:avLst/>
          </a:prstGeom>
        </p:spPr>
        <p:txBody>
          <a:bodyPr lIns="365760" anchor="ctr">
            <a:normAutofit/>
          </a:bodyPr>
          <a:lstStyle>
            <a:lvl1pPr marL="268288" indent="0"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pPr algn="ctr"/>
            <a:r>
              <a:rPr lang="nb-NO" sz="6400" dirty="0">
                <a:solidFill>
                  <a:schemeClr val="bg1"/>
                </a:solidFill>
              </a:rPr>
              <a:t>Registrere score i</a:t>
            </a:r>
          </a:p>
        </p:txBody>
      </p:sp>
      <p:pic>
        <p:nvPicPr>
          <p:cNvPr id="7" name="Bilde 6" descr="Et bilde som inneholder tegning, skilt&#10;&#10;Automatisk generert beskrivelse">
            <a:extLst>
              <a:ext uri="{FF2B5EF4-FFF2-40B4-BE49-F238E27FC236}">
                <a16:creationId xmlns:a16="http://schemas.microsoft.com/office/drawing/2014/main" id="{5EB14846-0A50-430D-B6A2-54566CD9A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pic>
        <p:nvPicPr>
          <p:cNvPr id="10" name="Picture 3" descr="Bildet kan inneholde: skjerm og utendørs">
            <a:extLst>
              <a:ext uri="{FF2B5EF4-FFF2-40B4-BE49-F238E27FC236}">
                <a16:creationId xmlns:a16="http://schemas.microsoft.com/office/drawing/2014/main" id="{C88B0478-D0B2-493B-AC5B-BE41C0AF14E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430904" y="1209039"/>
            <a:ext cx="5489576" cy="4665235"/>
          </a:xfrm>
          <a:prstGeom prst="rect">
            <a:avLst/>
          </a:prstGeom>
          <a:noFill/>
          <a:ln>
            <a:noFill/>
          </a:ln>
        </p:spPr>
      </p:pic>
    </p:spTree>
    <p:extLst>
      <p:ext uri="{BB962C8B-B14F-4D97-AF65-F5344CB8AC3E}">
        <p14:creationId xmlns:p14="http://schemas.microsoft.com/office/powerpoint/2010/main" val="606808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normAutofit/>
          </a:bodyPr>
          <a:lstStyle/>
          <a:p>
            <a:r>
              <a:rPr lang="nb-NO" sz="4400" dirty="0">
                <a:latin typeface="+mn-lt"/>
              </a:rPr>
              <a:t>To alternativer</a:t>
            </a:r>
          </a:p>
        </p:txBody>
      </p:sp>
      <p:pic>
        <p:nvPicPr>
          <p:cNvPr id="6" name="Bilde 5" descr="Et bilde som inneholder tegning, skilt&#10;&#10;Automatisk generert beskrivelse">
            <a:extLst>
              <a:ext uri="{FF2B5EF4-FFF2-40B4-BE49-F238E27FC236}">
                <a16:creationId xmlns:a16="http://schemas.microsoft.com/office/drawing/2014/main" id="{7CE4460E-146D-4104-9D37-C8DBC9741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
        <p:nvSpPr>
          <p:cNvPr id="5" name="TextBox 5">
            <a:extLst>
              <a:ext uri="{FF2B5EF4-FFF2-40B4-BE49-F238E27FC236}">
                <a16:creationId xmlns:a16="http://schemas.microsoft.com/office/drawing/2014/main" id="{69404EF1-E5B2-4CD4-A8F4-C60AAB726CFD}"/>
              </a:ext>
            </a:extLst>
          </p:cNvPr>
          <p:cNvSpPr txBox="1"/>
          <p:nvPr/>
        </p:nvSpPr>
        <p:spPr>
          <a:xfrm>
            <a:off x="642614" y="1495464"/>
            <a:ext cx="10906771" cy="110799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spcAft>
                <a:spcPts val="1200"/>
              </a:spcAft>
              <a:buAutoNum type="arabicParenBoth"/>
            </a:pPr>
            <a:r>
              <a:rPr lang="nb-NO" sz="2800" dirty="0"/>
              <a:t>Hull-for-hull bruttoscore (anbefalt).</a:t>
            </a:r>
          </a:p>
          <a:p>
            <a:pPr marL="514350" indent="-514350">
              <a:spcAft>
                <a:spcPts val="1200"/>
              </a:spcAft>
              <a:buAutoNum type="arabicParenBoth"/>
            </a:pPr>
            <a:r>
              <a:rPr lang="nb-NO" sz="2800" dirty="0">
                <a:cs typeface="Calibri" panose="020F0502020204030204"/>
              </a:rPr>
              <a:t>Justert bruttoscore totalt.</a:t>
            </a:r>
          </a:p>
        </p:txBody>
      </p:sp>
      <p:pic>
        <p:nvPicPr>
          <p:cNvPr id="9" name="Bilde 8" descr="Et bilde som inneholder klokke&#10;&#10;Automatisk generert beskrivelse">
            <a:extLst>
              <a:ext uri="{FF2B5EF4-FFF2-40B4-BE49-F238E27FC236}">
                <a16:creationId xmlns:a16="http://schemas.microsoft.com/office/drawing/2014/main" id="{829F29D6-BFB1-4519-8914-3C52B52766B2}"/>
              </a:ext>
            </a:extLst>
          </p:cNvPr>
          <p:cNvPicPr>
            <a:picLocks noChangeAspect="1"/>
          </p:cNvPicPr>
          <p:nvPr/>
        </p:nvPicPr>
        <p:blipFill>
          <a:blip r:embed="rId4"/>
          <a:stretch>
            <a:fillRect/>
          </a:stretch>
        </p:blipFill>
        <p:spPr>
          <a:xfrm>
            <a:off x="8625840" y="502567"/>
            <a:ext cx="3037840" cy="594198"/>
          </a:xfrm>
          <a:prstGeom prst="rect">
            <a:avLst/>
          </a:prstGeom>
        </p:spPr>
      </p:pic>
    </p:spTree>
    <p:extLst>
      <p:ext uri="{BB962C8B-B14F-4D97-AF65-F5344CB8AC3E}">
        <p14:creationId xmlns:p14="http://schemas.microsoft.com/office/powerpoint/2010/main" val="224665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normAutofit/>
          </a:bodyPr>
          <a:lstStyle/>
          <a:p>
            <a:r>
              <a:rPr lang="nb-NO" sz="4400" dirty="0">
                <a:latin typeface="+mn-lt"/>
              </a:rPr>
              <a:t>Hull-for-hull bruttoscore (anbefalt)</a:t>
            </a:r>
          </a:p>
        </p:txBody>
      </p:sp>
      <p:pic>
        <p:nvPicPr>
          <p:cNvPr id="6" name="Bilde 5" descr="Et bilde som inneholder tegning, skilt&#10;&#10;Automatisk generert beskrivelse">
            <a:extLst>
              <a:ext uri="{FF2B5EF4-FFF2-40B4-BE49-F238E27FC236}">
                <a16:creationId xmlns:a16="http://schemas.microsoft.com/office/drawing/2014/main" id="{7CE4460E-146D-4104-9D37-C8DBC9741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
        <p:nvSpPr>
          <p:cNvPr id="5" name="TextBox 5">
            <a:extLst>
              <a:ext uri="{FF2B5EF4-FFF2-40B4-BE49-F238E27FC236}">
                <a16:creationId xmlns:a16="http://schemas.microsoft.com/office/drawing/2014/main" id="{69404EF1-E5B2-4CD4-A8F4-C60AAB726CFD}"/>
              </a:ext>
            </a:extLst>
          </p:cNvPr>
          <p:cNvSpPr txBox="1"/>
          <p:nvPr/>
        </p:nvSpPr>
        <p:spPr>
          <a:xfrm>
            <a:off x="0" y="1428452"/>
            <a:ext cx="10906771" cy="40010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spcAft>
                <a:spcPts val="1200"/>
              </a:spcAft>
              <a:buFont typeface="Arial"/>
              <a:buChar char="•"/>
            </a:pPr>
            <a:r>
              <a:rPr lang="nb-NO" sz="2800" dirty="0"/>
              <a:t>Hvis høyere score enn netto dobbel bogey på et hull: </a:t>
            </a:r>
          </a:p>
          <a:p>
            <a:pPr marL="1257300" lvl="2" indent="-342900">
              <a:spcAft>
                <a:spcPts val="1200"/>
              </a:spcAft>
              <a:buFont typeface="Arial"/>
              <a:buChar char="•"/>
            </a:pPr>
            <a:r>
              <a:rPr lang="nb-NO" sz="2000" dirty="0"/>
              <a:t>GolfBox omregner (nedjusterer) til netto dobbel bogey.</a:t>
            </a:r>
          </a:p>
          <a:p>
            <a:pPr marL="800100" lvl="1" indent="-342900">
              <a:spcAft>
                <a:spcPts val="1200"/>
              </a:spcAft>
              <a:buFont typeface="Arial"/>
              <a:buChar char="•"/>
            </a:pPr>
            <a:r>
              <a:rPr lang="nb-NO" sz="2800" dirty="0"/>
              <a:t>Hvis ingen score på et hull (plukket opp ballen): </a:t>
            </a:r>
          </a:p>
          <a:p>
            <a:pPr marL="1257300" lvl="2" indent="-342900">
              <a:spcAft>
                <a:spcPts val="1200"/>
              </a:spcAft>
              <a:buFont typeface="Arial"/>
              <a:buChar char="•"/>
            </a:pPr>
            <a:r>
              <a:rPr lang="nb-NO" sz="2000" dirty="0"/>
              <a:t>GolfBox setter inn netto dobbel bogey.</a:t>
            </a:r>
          </a:p>
          <a:p>
            <a:pPr marL="800100" lvl="1" indent="-342900">
              <a:spcAft>
                <a:spcPts val="1200"/>
              </a:spcAft>
              <a:buFont typeface="Arial"/>
              <a:buChar char="•"/>
            </a:pPr>
            <a:r>
              <a:rPr lang="nb-NO" sz="2800" dirty="0"/>
              <a:t>Hvis ikke hele runden er spilt:</a:t>
            </a:r>
          </a:p>
          <a:p>
            <a:pPr marL="1257300" lvl="2" indent="-342900">
              <a:spcAft>
                <a:spcPts val="1200"/>
              </a:spcAft>
              <a:buFont typeface="Arial"/>
              <a:buChar char="•"/>
            </a:pPr>
            <a:r>
              <a:rPr lang="nb-NO" sz="2000" dirty="0"/>
              <a:t>GolfBox setter inn netto par på uspilte hull, etter følgende modell:</a:t>
            </a:r>
          </a:p>
          <a:p>
            <a:pPr marL="1714500" lvl="3" indent="-342900">
              <a:spcAft>
                <a:spcPts val="1200"/>
              </a:spcAft>
              <a:buFont typeface="Arial"/>
              <a:buChar char="•"/>
            </a:pPr>
            <a:r>
              <a:rPr lang="nb-NO" sz="2000" dirty="0"/>
              <a:t>Spilt 10-13 hull: netto par på uspilte hull + ett slag.</a:t>
            </a:r>
          </a:p>
          <a:p>
            <a:pPr marL="1714500" lvl="3" indent="-342900">
              <a:spcAft>
                <a:spcPts val="1200"/>
              </a:spcAft>
              <a:buFont typeface="Arial"/>
              <a:buChar char="•"/>
            </a:pPr>
            <a:r>
              <a:rPr lang="nb-NO" sz="2000" dirty="0"/>
              <a:t>Spilt 14-17 hull: netto par på uspilte hull.</a:t>
            </a:r>
          </a:p>
        </p:txBody>
      </p:sp>
    </p:spTree>
    <p:extLst>
      <p:ext uri="{BB962C8B-B14F-4D97-AF65-F5344CB8AC3E}">
        <p14:creationId xmlns:p14="http://schemas.microsoft.com/office/powerpoint/2010/main" val="247788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normAutofit/>
          </a:bodyPr>
          <a:lstStyle/>
          <a:p>
            <a:r>
              <a:rPr lang="nb-NO" sz="4400" dirty="0">
                <a:latin typeface="+mn-lt"/>
              </a:rPr>
              <a:t>Justert bruttoscore totalt</a:t>
            </a:r>
          </a:p>
        </p:txBody>
      </p:sp>
      <p:sp>
        <p:nvSpPr>
          <p:cNvPr id="5" name="TextBox 5">
            <a:extLst>
              <a:ext uri="{FF2B5EF4-FFF2-40B4-BE49-F238E27FC236}">
                <a16:creationId xmlns:a16="http://schemas.microsoft.com/office/drawing/2014/main" id="{69404EF1-E5B2-4CD4-A8F4-C60AAB726CFD}"/>
              </a:ext>
            </a:extLst>
          </p:cNvPr>
          <p:cNvSpPr txBox="1"/>
          <p:nvPr/>
        </p:nvSpPr>
        <p:spPr>
          <a:xfrm>
            <a:off x="0" y="1670924"/>
            <a:ext cx="8511545" cy="270843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spcAft>
                <a:spcPts val="1200"/>
              </a:spcAft>
              <a:buFont typeface="Arial"/>
              <a:buChar char="•"/>
            </a:pPr>
            <a:r>
              <a:rPr lang="nb-NO" sz="2800" dirty="0">
                <a:cs typeface="Calibri" panose="020F0502020204030204"/>
              </a:rPr>
              <a:t>Maks. hullscore er netto dobbel bogey.</a:t>
            </a:r>
          </a:p>
          <a:p>
            <a:pPr marL="800100" lvl="1" indent="-342900">
              <a:spcAft>
                <a:spcPts val="1200"/>
              </a:spcAft>
              <a:buFont typeface="Arial"/>
              <a:buChar char="•"/>
            </a:pPr>
            <a:r>
              <a:rPr lang="nb-NO" sz="2800" dirty="0">
                <a:cs typeface="Calibri" panose="020F0502020204030204"/>
              </a:rPr>
              <a:t>Ellers samme metoder for uspilte hull eller hull uten score som i foregående hull-for-hull alternativ.</a:t>
            </a:r>
          </a:p>
          <a:p>
            <a:pPr marL="800100" lvl="1" indent="-342900">
              <a:spcAft>
                <a:spcPts val="1200"/>
              </a:spcAft>
              <a:buFont typeface="Arial"/>
              <a:buChar char="•"/>
            </a:pPr>
            <a:r>
              <a:rPr lang="nb-NO" sz="2800" dirty="0">
                <a:cs typeface="Calibri" panose="020F0502020204030204"/>
              </a:rPr>
              <a:t>Du summerer selv din totale justerte bruttoscore</a:t>
            </a:r>
          </a:p>
          <a:p>
            <a:pPr marL="800100" lvl="1" indent="-342900">
              <a:spcAft>
                <a:spcPts val="1200"/>
              </a:spcAft>
              <a:buFont typeface="Arial"/>
              <a:buChar char="•"/>
            </a:pPr>
            <a:r>
              <a:rPr lang="nb-NO" sz="2800" dirty="0">
                <a:cs typeface="Calibri" panose="020F0502020204030204"/>
              </a:rPr>
              <a:t>Må også registrere par, baneverdi og slopeverdi.</a:t>
            </a:r>
          </a:p>
        </p:txBody>
      </p:sp>
      <p:pic>
        <p:nvPicPr>
          <p:cNvPr id="6" name="Bilde 5" descr="Et bilde som inneholder tegning, skilt&#10;&#10;Automatisk generert beskrivelse">
            <a:extLst>
              <a:ext uri="{FF2B5EF4-FFF2-40B4-BE49-F238E27FC236}">
                <a16:creationId xmlns:a16="http://schemas.microsoft.com/office/drawing/2014/main" id="{7CE4460E-146D-4104-9D37-C8DBC9741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pic>
        <p:nvPicPr>
          <p:cNvPr id="7" name="Picture 11">
            <a:extLst>
              <a:ext uri="{FF2B5EF4-FFF2-40B4-BE49-F238E27FC236}">
                <a16:creationId xmlns:a16="http://schemas.microsoft.com/office/drawing/2014/main" id="{E902C03C-C52E-44BA-A18F-88BBCFE909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47906" y="4100494"/>
            <a:ext cx="1986842" cy="1361269"/>
          </a:xfrm>
          <a:prstGeom prst="rect">
            <a:avLst/>
          </a:prstGeom>
        </p:spPr>
      </p:pic>
      <p:pic>
        <p:nvPicPr>
          <p:cNvPr id="8" name="Picture 5">
            <a:extLst>
              <a:ext uri="{FF2B5EF4-FFF2-40B4-BE49-F238E27FC236}">
                <a16:creationId xmlns:a16="http://schemas.microsoft.com/office/drawing/2014/main" id="{442AE593-E946-47A7-908C-647D2D188594}"/>
              </a:ext>
            </a:extLst>
          </p:cNvPr>
          <p:cNvPicPr>
            <a:picLocks noChangeAspect="1"/>
          </p:cNvPicPr>
          <p:nvPr/>
        </p:nvPicPr>
        <p:blipFill>
          <a:blip r:embed="rId5"/>
          <a:stretch>
            <a:fillRect/>
          </a:stretch>
        </p:blipFill>
        <p:spPr>
          <a:xfrm>
            <a:off x="9363749" y="1874283"/>
            <a:ext cx="2155155" cy="1716940"/>
          </a:xfrm>
          <a:prstGeom prst="rect">
            <a:avLst/>
          </a:prstGeom>
        </p:spPr>
      </p:pic>
      <p:sp>
        <p:nvSpPr>
          <p:cNvPr id="3" name="TekstSylinder 2">
            <a:extLst>
              <a:ext uri="{FF2B5EF4-FFF2-40B4-BE49-F238E27FC236}">
                <a16:creationId xmlns:a16="http://schemas.microsoft.com/office/drawing/2014/main" id="{13B0134D-EDA4-4F1D-81D5-DD6CC6B42CB3}"/>
              </a:ext>
            </a:extLst>
          </p:cNvPr>
          <p:cNvSpPr txBox="1"/>
          <p:nvPr/>
        </p:nvSpPr>
        <p:spPr>
          <a:xfrm>
            <a:off x="9640946" y="1043898"/>
            <a:ext cx="1600762" cy="738664"/>
          </a:xfrm>
          <a:prstGeom prst="rect">
            <a:avLst/>
          </a:prstGeom>
          <a:noFill/>
        </p:spPr>
        <p:txBody>
          <a:bodyPr wrap="square" rtlCol="0">
            <a:spAutoFit/>
          </a:bodyPr>
          <a:lstStyle/>
          <a:p>
            <a:r>
              <a:rPr lang="nb-NO" sz="4200" b="1" dirty="0"/>
              <a:t>Par 72</a:t>
            </a:r>
          </a:p>
        </p:txBody>
      </p:sp>
    </p:spTree>
    <p:extLst>
      <p:ext uri="{BB962C8B-B14F-4D97-AF65-F5344CB8AC3E}">
        <p14:creationId xmlns:p14="http://schemas.microsoft.com/office/powerpoint/2010/main" val="326312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9">
            <a:extLst>
              <a:ext uri="{FF2B5EF4-FFF2-40B4-BE49-F238E27FC236}">
                <a16:creationId xmlns:a16="http://schemas.microsoft.com/office/drawing/2014/main" id="{4F4ED85E-E3F8-475D-BFD7-5246B00BCEA0}"/>
              </a:ext>
            </a:extLst>
          </p:cNvPr>
          <p:cNvGraphicFramePr>
            <a:graphicFrameLocks noGrp="1"/>
          </p:cNvGraphicFramePr>
          <p:nvPr>
            <p:extLst>
              <p:ext uri="{D42A27DB-BD31-4B8C-83A1-F6EECF244321}">
                <p14:modId xmlns:p14="http://schemas.microsoft.com/office/powerpoint/2010/main" val="3321057506"/>
              </p:ext>
            </p:extLst>
          </p:nvPr>
        </p:nvGraphicFramePr>
        <p:xfrm>
          <a:off x="797506" y="2461165"/>
          <a:ext cx="5148000" cy="1508760"/>
        </p:xfrm>
        <a:graphic>
          <a:graphicData uri="http://schemas.openxmlformats.org/drawingml/2006/table">
            <a:tbl>
              <a:tblPr firstRow="1" bandRow="1">
                <a:tableStyleId>{F2DE63D5-997A-4646-A377-4702673A728D}</a:tableStyleId>
              </a:tblPr>
              <a:tblGrid>
                <a:gridCol w="720000">
                  <a:extLst>
                    <a:ext uri="{9D8B030D-6E8A-4147-A177-3AD203B41FA5}">
                      <a16:colId xmlns:a16="http://schemas.microsoft.com/office/drawing/2014/main" val="3354414926"/>
                    </a:ext>
                  </a:extLst>
                </a:gridCol>
                <a:gridCol w="432000">
                  <a:extLst>
                    <a:ext uri="{9D8B030D-6E8A-4147-A177-3AD203B41FA5}">
                      <a16:colId xmlns:a16="http://schemas.microsoft.com/office/drawing/2014/main" val="2707265120"/>
                    </a:ext>
                  </a:extLst>
                </a:gridCol>
                <a:gridCol w="432000">
                  <a:extLst>
                    <a:ext uri="{9D8B030D-6E8A-4147-A177-3AD203B41FA5}">
                      <a16:colId xmlns:a16="http://schemas.microsoft.com/office/drawing/2014/main" val="334624665"/>
                    </a:ext>
                  </a:extLst>
                </a:gridCol>
                <a:gridCol w="432000">
                  <a:extLst>
                    <a:ext uri="{9D8B030D-6E8A-4147-A177-3AD203B41FA5}">
                      <a16:colId xmlns:a16="http://schemas.microsoft.com/office/drawing/2014/main" val="327256253"/>
                    </a:ext>
                  </a:extLst>
                </a:gridCol>
                <a:gridCol w="432000">
                  <a:extLst>
                    <a:ext uri="{9D8B030D-6E8A-4147-A177-3AD203B41FA5}">
                      <a16:colId xmlns:a16="http://schemas.microsoft.com/office/drawing/2014/main" val="4189733707"/>
                    </a:ext>
                  </a:extLst>
                </a:gridCol>
                <a:gridCol w="432000">
                  <a:extLst>
                    <a:ext uri="{9D8B030D-6E8A-4147-A177-3AD203B41FA5}">
                      <a16:colId xmlns:a16="http://schemas.microsoft.com/office/drawing/2014/main" val="3224547558"/>
                    </a:ext>
                  </a:extLst>
                </a:gridCol>
                <a:gridCol w="432000">
                  <a:extLst>
                    <a:ext uri="{9D8B030D-6E8A-4147-A177-3AD203B41FA5}">
                      <a16:colId xmlns:a16="http://schemas.microsoft.com/office/drawing/2014/main" val="266377661"/>
                    </a:ext>
                  </a:extLst>
                </a:gridCol>
                <a:gridCol w="432000">
                  <a:extLst>
                    <a:ext uri="{9D8B030D-6E8A-4147-A177-3AD203B41FA5}">
                      <a16:colId xmlns:a16="http://schemas.microsoft.com/office/drawing/2014/main" val="2505772721"/>
                    </a:ext>
                  </a:extLst>
                </a:gridCol>
                <a:gridCol w="432000">
                  <a:extLst>
                    <a:ext uri="{9D8B030D-6E8A-4147-A177-3AD203B41FA5}">
                      <a16:colId xmlns:a16="http://schemas.microsoft.com/office/drawing/2014/main" val="4252866749"/>
                    </a:ext>
                  </a:extLst>
                </a:gridCol>
                <a:gridCol w="432000">
                  <a:extLst>
                    <a:ext uri="{9D8B030D-6E8A-4147-A177-3AD203B41FA5}">
                      <a16:colId xmlns:a16="http://schemas.microsoft.com/office/drawing/2014/main" val="989239246"/>
                    </a:ext>
                  </a:extLst>
                </a:gridCol>
                <a:gridCol w="540000">
                  <a:extLst>
                    <a:ext uri="{9D8B030D-6E8A-4147-A177-3AD203B41FA5}">
                      <a16:colId xmlns:a16="http://schemas.microsoft.com/office/drawing/2014/main" val="2052988517"/>
                    </a:ext>
                  </a:extLst>
                </a:gridCol>
              </a:tblGrid>
              <a:tr h="370840">
                <a:tc>
                  <a:txBody>
                    <a:bodyPr/>
                    <a:lstStyle/>
                    <a:p>
                      <a:pPr algn="ctr"/>
                      <a:r>
                        <a:rPr lang="nb-NO" noProof="0" dirty="0">
                          <a:ln>
                            <a:noFill/>
                          </a:ln>
                        </a:rPr>
                        <a:t>Hull</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dirty="0">
                          <a:ln>
                            <a:noFill/>
                          </a:ln>
                        </a:rPr>
                        <a:t>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dirty="0">
                          <a:ln>
                            <a:noFill/>
                          </a:ln>
                        </a:rPr>
                        <a:t>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dirty="0">
                          <a:ln>
                            <a:noFill/>
                          </a:ln>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dirty="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dirty="0">
                          <a:ln>
                            <a:noFill/>
                          </a:ln>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dirty="0">
                          <a:ln>
                            <a:noFill/>
                          </a:ln>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dirty="0">
                          <a:ln>
                            <a:noFill/>
                          </a:ln>
                        </a:rPr>
                        <a:t>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dirty="0">
                          <a:ln>
                            <a:noFill/>
                          </a:ln>
                        </a:rPr>
                        <a:t>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dirty="0">
                          <a:ln>
                            <a:noFill/>
                          </a:ln>
                        </a:rPr>
                        <a:t>9</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dirty="0">
                          <a:ln>
                            <a:noFill/>
                          </a:ln>
                        </a:rPr>
                        <a:t>Ut</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2360337"/>
                  </a:ext>
                </a:extLst>
              </a:tr>
              <a:tr h="370840">
                <a:tc>
                  <a:txBody>
                    <a:bodyPr/>
                    <a:lstStyle/>
                    <a:p>
                      <a:r>
                        <a:rPr lang="nb-NO" sz="1600" noProof="0" dirty="0">
                          <a:ln>
                            <a:noFill/>
                          </a:ln>
                        </a:rPr>
                        <a:t>Par</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dirty="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dirty="0">
                          <a:ln>
                            <a:noFill/>
                          </a:ln>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37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84828253"/>
                  </a:ext>
                </a:extLst>
              </a:tr>
              <a:tr h="370840">
                <a:tc>
                  <a:txBody>
                    <a:bodyPr/>
                    <a:lstStyle/>
                    <a:p>
                      <a:r>
                        <a:rPr lang="nb-NO" sz="1600" noProof="0" dirty="0">
                          <a:ln>
                            <a:noFill/>
                          </a:ln>
                        </a:rPr>
                        <a:t>Indeks</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dirty="0">
                          <a:ln>
                            <a:noFill/>
                          </a:ln>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dirty="0">
                          <a:ln>
                            <a:noFill/>
                          </a:ln>
                        </a:rPr>
                        <a:t>9</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dirty="0">
                          <a:ln>
                            <a:noFill/>
                          </a:ln>
                        </a:rPr>
                        <a:t>15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dirty="0">
                          <a:ln>
                            <a:noFill/>
                          </a:ln>
                        </a:rPr>
                        <a:t>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nb-NO" noProof="0">
                        <a:ln>
                          <a:noFill/>
                        </a:ln>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5144367"/>
                  </a:ext>
                </a:extLst>
              </a:tr>
              <a:tr h="370840">
                <a:tc>
                  <a:txBody>
                    <a:bodyPr/>
                    <a:lstStyle/>
                    <a:p>
                      <a:r>
                        <a:rPr lang="nb-NO" sz="1600" noProof="0" dirty="0">
                          <a:ln>
                            <a:noFill/>
                          </a:ln>
                        </a:rPr>
                        <a:t>Score</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dirty="0">
                          <a:ln>
                            <a:noFill/>
                          </a:ln>
                          <a:solidFill>
                            <a:srgbClr val="FF0000"/>
                          </a:solidFill>
                          <a:latin typeface="Bradley Hand ITC" panose="03070402050302030203" pitchFamily="66"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dirty="0">
                          <a:ln>
                            <a:noFill/>
                          </a:ln>
                          <a:solidFill>
                            <a:srgbClr val="FF0000"/>
                          </a:solidFill>
                          <a:latin typeface="Bradley Hand ITC" panose="03070402050302030203" pitchFamily="66"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dirty="0">
                          <a:ln>
                            <a:noFill/>
                          </a:ln>
                          <a:solidFill>
                            <a:srgbClr val="FF0000"/>
                          </a:solidFill>
                          <a:latin typeface="Bradley Hand ITC" panose="03070402050302030203" pitchFamily="66"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dirty="0">
                          <a:ln>
                            <a:noFill/>
                          </a:ln>
                          <a:solidFill>
                            <a:srgbClr val="FF0000"/>
                          </a:solidFill>
                          <a:latin typeface="Bradley Hand ITC" panose="03070402050302030203" pitchFamily="66" charset="0"/>
                        </a:rPr>
                        <a:t>-</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dirty="0">
                          <a:ln>
                            <a:noFill/>
                          </a:ln>
                          <a:solidFill>
                            <a:srgbClr val="FF0000"/>
                          </a:solidFill>
                          <a:latin typeface="Bradley Hand ITC" panose="03070402050302030203" pitchFamily="66"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dirty="0">
                          <a:ln>
                            <a:noFill/>
                          </a:ln>
                          <a:solidFill>
                            <a:srgbClr val="FF0000"/>
                          </a:solidFill>
                          <a:latin typeface="Bradley Hand ITC" panose="03070402050302030203" pitchFamily="66"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dirty="0">
                          <a:ln>
                            <a:noFill/>
                          </a:ln>
                          <a:solidFill>
                            <a:srgbClr val="FF0000"/>
                          </a:solidFill>
                          <a:latin typeface="Bradley Hand ITC" panose="03070402050302030203" pitchFamily="66" charset="0"/>
                        </a:rPr>
                        <a:t>-</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dirty="0">
                          <a:ln>
                            <a:noFill/>
                          </a:ln>
                          <a:solidFill>
                            <a:srgbClr val="FF0000"/>
                          </a:solidFill>
                          <a:latin typeface="Bradley Hand ITC" panose="03070402050302030203" pitchFamily="66"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nb-NO" sz="2000" b="1" noProof="0" dirty="0">
                        <a:ln>
                          <a:noFill/>
                        </a:ln>
                        <a:solidFill>
                          <a:srgbClr val="FF0000"/>
                        </a:solidFill>
                        <a:latin typeface="Bradley Hand ITC" panose="03070402050302030203" pitchFamily="66"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8422977"/>
                  </a:ext>
                </a:extLst>
              </a:tr>
            </a:tbl>
          </a:graphicData>
        </a:graphic>
      </p:graphicFrame>
      <p:graphicFrame>
        <p:nvGraphicFramePr>
          <p:cNvPr id="12" name="Table 20">
            <a:extLst>
              <a:ext uri="{FF2B5EF4-FFF2-40B4-BE49-F238E27FC236}">
                <a16:creationId xmlns:a16="http://schemas.microsoft.com/office/drawing/2014/main" id="{28416326-0353-4F0C-8C2E-6BE293DB58EC}"/>
              </a:ext>
            </a:extLst>
          </p:cNvPr>
          <p:cNvGraphicFramePr>
            <a:graphicFrameLocks noGrp="1"/>
          </p:cNvGraphicFramePr>
          <p:nvPr>
            <p:extLst>
              <p:ext uri="{D42A27DB-BD31-4B8C-83A1-F6EECF244321}">
                <p14:modId xmlns:p14="http://schemas.microsoft.com/office/powerpoint/2010/main" val="2660116742"/>
              </p:ext>
            </p:extLst>
          </p:nvPr>
        </p:nvGraphicFramePr>
        <p:xfrm>
          <a:off x="797506" y="4127891"/>
          <a:ext cx="5924570" cy="1508760"/>
        </p:xfrm>
        <a:graphic>
          <a:graphicData uri="http://schemas.openxmlformats.org/drawingml/2006/table">
            <a:tbl>
              <a:tblPr firstRow="1" bandRow="1">
                <a:tableStyleId>{F2DE63D5-997A-4646-A377-4702673A728D}</a:tableStyleId>
              </a:tblPr>
              <a:tblGrid>
                <a:gridCol w="763588">
                  <a:extLst>
                    <a:ext uri="{9D8B030D-6E8A-4147-A177-3AD203B41FA5}">
                      <a16:colId xmlns:a16="http://schemas.microsoft.com/office/drawing/2014/main" val="305887549"/>
                    </a:ext>
                  </a:extLst>
                </a:gridCol>
                <a:gridCol w="432000">
                  <a:extLst>
                    <a:ext uri="{9D8B030D-6E8A-4147-A177-3AD203B41FA5}">
                      <a16:colId xmlns:a16="http://schemas.microsoft.com/office/drawing/2014/main" val="671466339"/>
                    </a:ext>
                  </a:extLst>
                </a:gridCol>
                <a:gridCol w="432000">
                  <a:extLst>
                    <a:ext uri="{9D8B030D-6E8A-4147-A177-3AD203B41FA5}">
                      <a16:colId xmlns:a16="http://schemas.microsoft.com/office/drawing/2014/main" val="675959153"/>
                    </a:ext>
                  </a:extLst>
                </a:gridCol>
                <a:gridCol w="432000">
                  <a:extLst>
                    <a:ext uri="{9D8B030D-6E8A-4147-A177-3AD203B41FA5}">
                      <a16:colId xmlns:a16="http://schemas.microsoft.com/office/drawing/2014/main" val="3157532330"/>
                    </a:ext>
                  </a:extLst>
                </a:gridCol>
                <a:gridCol w="432000">
                  <a:extLst>
                    <a:ext uri="{9D8B030D-6E8A-4147-A177-3AD203B41FA5}">
                      <a16:colId xmlns:a16="http://schemas.microsoft.com/office/drawing/2014/main" val="1937357505"/>
                    </a:ext>
                  </a:extLst>
                </a:gridCol>
                <a:gridCol w="432000">
                  <a:extLst>
                    <a:ext uri="{9D8B030D-6E8A-4147-A177-3AD203B41FA5}">
                      <a16:colId xmlns:a16="http://schemas.microsoft.com/office/drawing/2014/main" val="4190649514"/>
                    </a:ext>
                  </a:extLst>
                </a:gridCol>
                <a:gridCol w="432000">
                  <a:extLst>
                    <a:ext uri="{9D8B030D-6E8A-4147-A177-3AD203B41FA5}">
                      <a16:colId xmlns:a16="http://schemas.microsoft.com/office/drawing/2014/main" val="2714900143"/>
                    </a:ext>
                  </a:extLst>
                </a:gridCol>
                <a:gridCol w="432000">
                  <a:extLst>
                    <a:ext uri="{9D8B030D-6E8A-4147-A177-3AD203B41FA5}">
                      <a16:colId xmlns:a16="http://schemas.microsoft.com/office/drawing/2014/main" val="4218744656"/>
                    </a:ext>
                  </a:extLst>
                </a:gridCol>
                <a:gridCol w="432000">
                  <a:extLst>
                    <a:ext uri="{9D8B030D-6E8A-4147-A177-3AD203B41FA5}">
                      <a16:colId xmlns:a16="http://schemas.microsoft.com/office/drawing/2014/main" val="2069105369"/>
                    </a:ext>
                  </a:extLst>
                </a:gridCol>
                <a:gridCol w="432000">
                  <a:extLst>
                    <a:ext uri="{9D8B030D-6E8A-4147-A177-3AD203B41FA5}">
                      <a16:colId xmlns:a16="http://schemas.microsoft.com/office/drawing/2014/main" val="3354696238"/>
                    </a:ext>
                  </a:extLst>
                </a:gridCol>
                <a:gridCol w="540000">
                  <a:extLst>
                    <a:ext uri="{9D8B030D-6E8A-4147-A177-3AD203B41FA5}">
                      <a16:colId xmlns:a16="http://schemas.microsoft.com/office/drawing/2014/main" val="576350465"/>
                    </a:ext>
                  </a:extLst>
                </a:gridCol>
                <a:gridCol w="732982">
                  <a:extLst>
                    <a:ext uri="{9D8B030D-6E8A-4147-A177-3AD203B41FA5}">
                      <a16:colId xmlns:a16="http://schemas.microsoft.com/office/drawing/2014/main" val="2905163007"/>
                    </a:ext>
                  </a:extLst>
                </a:gridCol>
              </a:tblGrid>
              <a:tr h="370840">
                <a:tc>
                  <a:txBody>
                    <a:bodyPr/>
                    <a:lstStyle/>
                    <a:p>
                      <a:pPr algn="ctr"/>
                      <a:r>
                        <a:rPr lang="nb-NO" noProof="0">
                          <a:ln>
                            <a:noFill/>
                          </a:ln>
                        </a:rPr>
                        <a:t>Hull</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10</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Inn</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dirty="0">
                          <a:ln>
                            <a:noFill/>
                          </a:ln>
                        </a:rPr>
                        <a:t>Totalt</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2784210"/>
                  </a:ext>
                </a:extLst>
              </a:tr>
              <a:tr h="370840">
                <a:tc>
                  <a:txBody>
                    <a:bodyPr/>
                    <a:lstStyle/>
                    <a:p>
                      <a:r>
                        <a:rPr lang="nb-NO" sz="1600" noProof="0" dirty="0">
                          <a:ln>
                            <a:noFill/>
                          </a:ln>
                        </a:rPr>
                        <a:t>Par</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36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73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18013912"/>
                  </a:ext>
                </a:extLst>
              </a:tr>
              <a:tr h="370840">
                <a:tc>
                  <a:txBody>
                    <a:bodyPr/>
                    <a:lstStyle/>
                    <a:p>
                      <a:r>
                        <a:rPr lang="nb-NO" sz="1600" noProof="0" dirty="0">
                          <a:ln>
                            <a:noFill/>
                          </a:ln>
                        </a:rPr>
                        <a:t>Indeks</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10</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nb-NO" noProof="0">
                        <a:ln>
                          <a:noFill/>
                        </a:ln>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nb-NO" noProof="0">
                        <a:ln>
                          <a:noFill/>
                        </a:ln>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01062913"/>
                  </a:ext>
                </a:extLst>
              </a:tr>
              <a:tr h="370840">
                <a:tc>
                  <a:txBody>
                    <a:bodyPr/>
                    <a:lstStyle/>
                    <a:p>
                      <a:r>
                        <a:rPr lang="nb-NO" sz="1600" noProof="0" dirty="0">
                          <a:ln>
                            <a:noFill/>
                          </a:ln>
                        </a:rPr>
                        <a:t>Score</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nb-NO" sz="2000" b="1" noProof="0">
                        <a:ln>
                          <a:noFill/>
                        </a:ln>
                        <a:solidFill>
                          <a:srgbClr val="FF0000"/>
                        </a:solidFill>
                        <a:latin typeface="Bradley Hand ITC" panose="03070402050302030203" pitchFamily="66"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nb-NO" sz="2000" b="1" noProof="0" dirty="0">
                        <a:ln>
                          <a:noFill/>
                        </a:ln>
                        <a:solidFill>
                          <a:srgbClr val="FF0000"/>
                        </a:solidFill>
                        <a:latin typeface="Bradley Hand ITC" panose="03070402050302030203" pitchFamily="66"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63081656"/>
                  </a:ext>
                </a:extLst>
              </a:tr>
            </a:tbl>
          </a:graphicData>
        </a:graphic>
      </p:graphicFrame>
      <p:sp>
        <p:nvSpPr>
          <p:cNvPr id="13" name="TextBox 26">
            <a:extLst>
              <a:ext uri="{FF2B5EF4-FFF2-40B4-BE49-F238E27FC236}">
                <a16:creationId xmlns:a16="http://schemas.microsoft.com/office/drawing/2014/main" id="{0B5953AF-D15C-4736-8110-F81A66E92FD2}"/>
              </a:ext>
            </a:extLst>
          </p:cNvPr>
          <p:cNvSpPr txBox="1"/>
          <p:nvPr/>
        </p:nvSpPr>
        <p:spPr>
          <a:xfrm>
            <a:off x="706277" y="1292264"/>
            <a:ext cx="5296643" cy="113877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dirty="0">
                <a:ln>
                  <a:noFill/>
                </a:ln>
                <a:solidFill>
                  <a:prstClr val="black"/>
                </a:solidFill>
                <a:effectLst/>
                <a:uLnTx/>
                <a:uFillTx/>
                <a:latin typeface="Georgia" panose="02040502050405020303" pitchFamily="18" charset="0"/>
                <a:ea typeface="+mn-ea"/>
                <a:cs typeface="+mn-cs"/>
              </a:rPr>
              <a:t>Golfglede Golfklubb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dirty="0">
                <a:ln>
                  <a:noFill/>
                </a:ln>
                <a:solidFill>
                  <a:prstClr val="black"/>
                </a:solidFill>
                <a:effectLst/>
                <a:uLnTx/>
                <a:uFillTx/>
                <a:latin typeface="Georgia" panose="02040502050405020303" pitchFamily="18" charset="0"/>
                <a:ea typeface="+mn-ea"/>
                <a:cs typeface="+mn-cs"/>
              </a:rPr>
              <a:t>Klubbtee herrer - Baneverdi:  72.1            Slopeverdi:  122</a:t>
            </a:r>
          </a:p>
          <a:p>
            <a:pPr lvl="0" defTabSz="457200">
              <a:defRPr/>
            </a:pPr>
            <a:r>
              <a:rPr kumimoji="0" lang="nb-NO" sz="1600" b="0" i="0" u="none" strike="noStrike" kern="1200" cap="none" spc="0" normalizeH="0" baseline="0" dirty="0">
                <a:ln>
                  <a:noFill/>
                </a:ln>
                <a:solidFill>
                  <a:prstClr val="black"/>
                </a:solidFill>
                <a:effectLst/>
                <a:uLnTx/>
                <a:uFillTx/>
                <a:latin typeface="Georgia" panose="02040502050405020303" pitchFamily="18" charset="0"/>
                <a:ea typeface="+mn-ea"/>
                <a:cs typeface="+mn-cs"/>
              </a:rPr>
              <a:t>Spillerens navn:   </a:t>
            </a:r>
            <a:r>
              <a:rPr lang="nb-NO" sz="1600" dirty="0">
                <a:solidFill>
                  <a:prstClr val="black"/>
                </a:solidFill>
                <a:latin typeface="Bradley Hand ITC" panose="03070402050302030203" pitchFamily="66" charset="0"/>
              </a:rPr>
              <a:t>Espen Askeladd</a:t>
            </a:r>
            <a:endParaRPr kumimoji="0" lang="nb-NO" sz="1800" b="0" i="0" u="none" strike="noStrike" kern="1200" cap="none" spc="0" normalizeH="0" baseline="0" dirty="0">
              <a:ln>
                <a:noFill/>
              </a:ln>
              <a:solidFill>
                <a:prstClr val="black"/>
              </a:solidFill>
              <a:effectLst/>
              <a:uLnTx/>
              <a:uFillTx/>
              <a:latin typeface="Bradley Hand ITC" panose="03070402050302030203" pitchFamily="66" charset="0"/>
              <a:ea typeface="+mn-ea"/>
              <a:cs typeface="+mn-cs"/>
            </a:endParaRPr>
          </a:p>
          <a:p>
            <a:pPr lvl="0" defTabSz="457200"/>
            <a:r>
              <a:rPr kumimoji="0" lang="nb-NO" sz="1600" b="0" i="0" u="none" strike="noStrike" kern="1200" cap="none" spc="0" normalizeH="0" baseline="0" dirty="0">
                <a:ln>
                  <a:noFill/>
                </a:ln>
                <a:solidFill>
                  <a:prstClr val="black"/>
                </a:solidFill>
                <a:effectLst/>
                <a:uLnTx/>
                <a:uFillTx/>
                <a:latin typeface="Georgia" panose="02040502050405020303" pitchFamily="18" charset="0"/>
                <a:ea typeface="+mn-ea"/>
                <a:cs typeface="+mn-cs"/>
              </a:rPr>
              <a:t>Handicap:    </a:t>
            </a:r>
            <a:r>
              <a:rPr kumimoji="0" lang="nb-NO" sz="2000" b="1" i="0" u="none" strike="noStrike" kern="1200" cap="none" spc="0" normalizeH="0" baseline="0" dirty="0">
                <a:ln>
                  <a:noFill/>
                </a:ln>
                <a:solidFill>
                  <a:prstClr val="black"/>
                </a:solidFill>
                <a:effectLst/>
                <a:uLnTx/>
                <a:uFillTx/>
                <a:latin typeface="Bradley Hand ITC" panose="03070402050302030203" pitchFamily="66" charset="0"/>
                <a:ea typeface="+mn-ea"/>
                <a:cs typeface="+mn-cs"/>
              </a:rPr>
              <a:t>17,8     </a:t>
            </a:r>
            <a:r>
              <a:rPr lang="nb-NO" sz="1600" dirty="0">
                <a:solidFill>
                  <a:prstClr val="black"/>
                </a:solidFill>
                <a:latin typeface="Georgia" panose="02040502050405020303" pitchFamily="18" charset="0"/>
              </a:rPr>
              <a:t>Spillehandicap</a:t>
            </a:r>
            <a:r>
              <a:rPr lang="nb-NO" sz="2000" dirty="0">
                <a:solidFill>
                  <a:prstClr val="black"/>
                </a:solidFill>
                <a:latin typeface="Georgia" panose="02040502050405020303" pitchFamily="18" charset="0"/>
              </a:rPr>
              <a:t>:    </a:t>
            </a:r>
            <a:r>
              <a:rPr lang="nb-NO" sz="2000" b="1" dirty="0">
                <a:solidFill>
                  <a:prstClr val="black"/>
                </a:solidFill>
                <a:latin typeface="Bradley Hand ITC" panose="03070402050302030203" pitchFamily="66" charset="0"/>
              </a:rPr>
              <a:t>18</a:t>
            </a:r>
            <a:r>
              <a:rPr kumimoji="0" lang="nb-NO" sz="2000" b="1" i="0" u="none" strike="noStrike" kern="1200" cap="none" spc="0" normalizeH="0" baseline="0" dirty="0">
                <a:ln>
                  <a:noFill/>
                </a:ln>
                <a:solidFill>
                  <a:prstClr val="black"/>
                </a:solidFill>
                <a:effectLst/>
                <a:uLnTx/>
                <a:uFillTx/>
                <a:latin typeface="Bradley Hand ITC" panose="03070402050302030203" pitchFamily="66" charset="0"/>
                <a:ea typeface="+mn-ea"/>
                <a:cs typeface="+mn-cs"/>
              </a:rPr>
              <a:t> </a:t>
            </a:r>
          </a:p>
        </p:txBody>
      </p:sp>
      <p:cxnSp>
        <p:nvCxnSpPr>
          <p:cNvPr id="14" name="Straight Connector 4">
            <a:extLst>
              <a:ext uri="{FF2B5EF4-FFF2-40B4-BE49-F238E27FC236}">
                <a16:creationId xmlns:a16="http://schemas.microsoft.com/office/drawing/2014/main" id="{1A931E7D-736E-4F29-89DA-8E5F5F2B43DB}"/>
              </a:ext>
            </a:extLst>
          </p:cNvPr>
          <p:cNvCxnSpPr/>
          <p:nvPr/>
        </p:nvCxnSpPr>
        <p:spPr>
          <a:xfrm>
            <a:off x="4020898" y="4861996"/>
            <a:ext cx="61694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6">
            <a:extLst>
              <a:ext uri="{FF2B5EF4-FFF2-40B4-BE49-F238E27FC236}">
                <a16:creationId xmlns:a16="http://schemas.microsoft.com/office/drawing/2014/main" id="{206BDA3A-B365-459F-B31A-DF77987F0A0A}"/>
              </a:ext>
            </a:extLst>
          </p:cNvPr>
          <p:cNvCxnSpPr/>
          <p:nvPr/>
        </p:nvCxnSpPr>
        <p:spPr>
          <a:xfrm>
            <a:off x="3998864" y="5238292"/>
            <a:ext cx="63897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631146C7-AFB9-428A-8DC5-1A47CF532BC8}"/>
              </a:ext>
            </a:extLst>
          </p:cNvPr>
          <p:cNvSpPr/>
          <p:nvPr/>
        </p:nvSpPr>
        <p:spPr>
          <a:xfrm>
            <a:off x="2826694" y="3588296"/>
            <a:ext cx="374073" cy="3816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4D82BF72-D02C-4589-8FC8-474B91C3DB9E}"/>
              </a:ext>
            </a:extLst>
          </p:cNvPr>
          <p:cNvSpPr/>
          <p:nvPr/>
        </p:nvSpPr>
        <p:spPr>
          <a:xfrm>
            <a:off x="1584186" y="5255022"/>
            <a:ext cx="374073" cy="3816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Ellipse 17">
            <a:extLst>
              <a:ext uri="{FF2B5EF4-FFF2-40B4-BE49-F238E27FC236}">
                <a16:creationId xmlns:a16="http://schemas.microsoft.com/office/drawing/2014/main" id="{CACF0F11-1ADD-48C3-B36D-1C3603779762}"/>
              </a:ext>
            </a:extLst>
          </p:cNvPr>
          <p:cNvSpPr/>
          <p:nvPr/>
        </p:nvSpPr>
        <p:spPr>
          <a:xfrm>
            <a:off x="4618800" y="5252355"/>
            <a:ext cx="374073" cy="3816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Tittel 1">
            <a:extLst>
              <a:ext uri="{FF2B5EF4-FFF2-40B4-BE49-F238E27FC236}">
                <a16:creationId xmlns:a16="http://schemas.microsoft.com/office/drawing/2014/main" id="{A3AD3BD6-BF82-4323-9CAE-25BFD48A6E3E}"/>
              </a:ext>
            </a:extLst>
          </p:cNvPr>
          <p:cNvSpPr>
            <a:spLocks noGrp="1"/>
          </p:cNvSpPr>
          <p:nvPr>
            <p:ph type="title"/>
          </p:nvPr>
        </p:nvSpPr>
        <p:spPr>
          <a:xfrm>
            <a:off x="0" y="219898"/>
            <a:ext cx="11104880" cy="914400"/>
          </a:xfrm>
        </p:spPr>
        <p:txBody>
          <a:bodyPr>
            <a:normAutofit/>
          </a:bodyPr>
          <a:lstStyle/>
          <a:p>
            <a:r>
              <a:rPr lang="nb-NO" sz="4000" dirty="0">
                <a:latin typeface="+mn-lt"/>
              </a:rPr>
              <a:t>Justert bruttoscore (netto dobbel bogey justering)</a:t>
            </a:r>
          </a:p>
        </p:txBody>
      </p:sp>
      <p:sp>
        <p:nvSpPr>
          <p:cNvPr id="20" name="Ellipse 19">
            <a:extLst>
              <a:ext uri="{FF2B5EF4-FFF2-40B4-BE49-F238E27FC236}">
                <a16:creationId xmlns:a16="http://schemas.microsoft.com/office/drawing/2014/main" id="{4CBDF507-1354-4CBD-836E-69E6E491CC45}"/>
              </a:ext>
            </a:extLst>
          </p:cNvPr>
          <p:cNvSpPr/>
          <p:nvPr/>
        </p:nvSpPr>
        <p:spPr>
          <a:xfrm>
            <a:off x="4544658" y="3588295"/>
            <a:ext cx="374073" cy="3816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1" name="Bilde 20" descr="Et bilde som inneholder tegning, skilt&#10;&#10;Automatisk generert beskrivelse">
            <a:extLst>
              <a:ext uri="{FF2B5EF4-FFF2-40B4-BE49-F238E27FC236}">
                <a16:creationId xmlns:a16="http://schemas.microsoft.com/office/drawing/2014/main" id="{C16B9F38-C2BB-4FB4-9E47-6AF394ED6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299118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9">
            <a:extLst>
              <a:ext uri="{FF2B5EF4-FFF2-40B4-BE49-F238E27FC236}">
                <a16:creationId xmlns:a16="http://schemas.microsoft.com/office/drawing/2014/main" id="{AAA269D8-3FF6-4180-82A0-9C4FF470A02E}"/>
              </a:ext>
            </a:extLst>
          </p:cNvPr>
          <p:cNvGraphicFramePr>
            <a:graphicFrameLocks noGrp="1"/>
          </p:cNvGraphicFramePr>
          <p:nvPr>
            <p:extLst>
              <p:ext uri="{D42A27DB-BD31-4B8C-83A1-F6EECF244321}">
                <p14:modId xmlns:p14="http://schemas.microsoft.com/office/powerpoint/2010/main" val="2782708911"/>
              </p:ext>
            </p:extLst>
          </p:nvPr>
        </p:nvGraphicFramePr>
        <p:xfrm>
          <a:off x="786748" y="2461165"/>
          <a:ext cx="5148000" cy="1508760"/>
        </p:xfrm>
        <a:graphic>
          <a:graphicData uri="http://schemas.openxmlformats.org/drawingml/2006/table">
            <a:tbl>
              <a:tblPr firstRow="1" bandRow="1">
                <a:tableStyleId>{F2DE63D5-997A-4646-A377-4702673A728D}</a:tableStyleId>
              </a:tblPr>
              <a:tblGrid>
                <a:gridCol w="720776">
                  <a:extLst>
                    <a:ext uri="{9D8B030D-6E8A-4147-A177-3AD203B41FA5}">
                      <a16:colId xmlns:a16="http://schemas.microsoft.com/office/drawing/2014/main" val="3354414926"/>
                    </a:ext>
                  </a:extLst>
                </a:gridCol>
                <a:gridCol w="431224">
                  <a:extLst>
                    <a:ext uri="{9D8B030D-6E8A-4147-A177-3AD203B41FA5}">
                      <a16:colId xmlns:a16="http://schemas.microsoft.com/office/drawing/2014/main" val="2707265120"/>
                    </a:ext>
                  </a:extLst>
                </a:gridCol>
                <a:gridCol w="432000">
                  <a:extLst>
                    <a:ext uri="{9D8B030D-6E8A-4147-A177-3AD203B41FA5}">
                      <a16:colId xmlns:a16="http://schemas.microsoft.com/office/drawing/2014/main" val="334624665"/>
                    </a:ext>
                  </a:extLst>
                </a:gridCol>
                <a:gridCol w="432000">
                  <a:extLst>
                    <a:ext uri="{9D8B030D-6E8A-4147-A177-3AD203B41FA5}">
                      <a16:colId xmlns:a16="http://schemas.microsoft.com/office/drawing/2014/main" val="327256253"/>
                    </a:ext>
                  </a:extLst>
                </a:gridCol>
                <a:gridCol w="432000">
                  <a:extLst>
                    <a:ext uri="{9D8B030D-6E8A-4147-A177-3AD203B41FA5}">
                      <a16:colId xmlns:a16="http://schemas.microsoft.com/office/drawing/2014/main" val="4189733707"/>
                    </a:ext>
                  </a:extLst>
                </a:gridCol>
                <a:gridCol w="432000">
                  <a:extLst>
                    <a:ext uri="{9D8B030D-6E8A-4147-A177-3AD203B41FA5}">
                      <a16:colId xmlns:a16="http://schemas.microsoft.com/office/drawing/2014/main" val="3224547558"/>
                    </a:ext>
                  </a:extLst>
                </a:gridCol>
                <a:gridCol w="432000">
                  <a:extLst>
                    <a:ext uri="{9D8B030D-6E8A-4147-A177-3AD203B41FA5}">
                      <a16:colId xmlns:a16="http://schemas.microsoft.com/office/drawing/2014/main" val="266377661"/>
                    </a:ext>
                  </a:extLst>
                </a:gridCol>
                <a:gridCol w="432000">
                  <a:extLst>
                    <a:ext uri="{9D8B030D-6E8A-4147-A177-3AD203B41FA5}">
                      <a16:colId xmlns:a16="http://schemas.microsoft.com/office/drawing/2014/main" val="2505772721"/>
                    </a:ext>
                  </a:extLst>
                </a:gridCol>
                <a:gridCol w="432000">
                  <a:extLst>
                    <a:ext uri="{9D8B030D-6E8A-4147-A177-3AD203B41FA5}">
                      <a16:colId xmlns:a16="http://schemas.microsoft.com/office/drawing/2014/main" val="4252866749"/>
                    </a:ext>
                  </a:extLst>
                </a:gridCol>
                <a:gridCol w="432000">
                  <a:extLst>
                    <a:ext uri="{9D8B030D-6E8A-4147-A177-3AD203B41FA5}">
                      <a16:colId xmlns:a16="http://schemas.microsoft.com/office/drawing/2014/main" val="989239246"/>
                    </a:ext>
                  </a:extLst>
                </a:gridCol>
                <a:gridCol w="540000">
                  <a:extLst>
                    <a:ext uri="{9D8B030D-6E8A-4147-A177-3AD203B41FA5}">
                      <a16:colId xmlns:a16="http://schemas.microsoft.com/office/drawing/2014/main" val="2052988517"/>
                    </a:ext>
                  </a:extLst>
                </a:gridCol>
              </a:tblGrid>
              <a:tr h="370840">
                <a:tc>
                  <a:txBody>
                    <a:bodyPr/>
                    <a:lstStyle/>
                    <a:p>
                      <a:pPr algn="ctr"/>
                      <a:r>
                        <a:rPr lang="nb-NO" noProof="0">
                          <a:ln>
                            <a:noFill/>
                          </a:ln>
                        </a:rPr>
                        <a:t>Hull</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9</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Ut</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2360337"/>
                  </a:ext>
                </a:extLst>
              </a:tr>
              <a:tr h="370840">
                <a:tc>
                  <a:txBody>
                    <a:bodyPr/>
                    <a:lstStyle/>
                    <a:p>
                      <a:r>
                        <a:rPr lang="nb-NO" sz="1600" noProof="0" dirty="0">
                          <a:ln>
                            <a:noFill/>
                          </a:ln>
                        </a:rPr>
                        <a:t>Par</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37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84828253"/>
                  </a:ext>
                </a:extLst>
              </a:tr>
              <a:tr h="370840">
                <a:tc>
                  <a:txBody>
                    <a:bodyPr/>
                    <a:lstStyle/>
                    <a:p>
                      <a:r>
                        <a:rPr lang="nb-NO" sz="1600" noProof="0">
                          <a:ln>
                            <a:noFill/>
                          </a:ln>
                        </a:rPr>
                        <a:t>Indeks</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9</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nb-NO" noProof="0" dirty="0">
                        <a:ln>
                          <a:noFill/>
                        </a:ln>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5144367"/>
                  </a:ext>
                </a:extLst>
              </a:tr>
              <a:tr h="370840">
                <a:tc>
                  <a:txBody>
                    <a:bodyPr/>
                    <a:lstStyle/>
                    <a:p>
                      <a:r>
                        <a:rPr lang="nb-NO" sz="1600" noProof="0" dirty="0">
                          <a:ln>
                            <a:noFill/>
                          </a:ln>
                        </a:rPr>
                        <a:t>Score</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dirty="0">
                          <a:ln>
                            <a:noFill/>
                          </a:ln>
                          <a:solidFill>
                            <a:srgbClr val="FF0000"/>
                          </a:solidFill>
                          <a:latin typeface="Bradley Hand ITC" panose="03070402050302030203" pitchFamily="66"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dirty="0">
                          <a:ln>
                            <a:noFill/>
                          </a:ln>
                          <a:solidFill>
                            <a:srgbClr val="FF0000"/>
                          </a:solidFill>
                          <a:latin typeface="Bradley Hand ITC" panose="03070402050302030203" pitchFamily="66" charset="0"/>
                        </a:rPr>
                        <a:t>48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8422977"/>
                  </a:ext>
                </a:extLst>
              </a:tr>
            </a:tbl>
          </a:graphicData>
        </a:graphic>
      </p:graphicFrame>
      <p:graphicFrame>
        <p:nvGraphicFramePr>
          <p:cNvPr id="6" name="Table 20">
            <a:extLst>
              <a:ext uri="{FF2B5EF4-FFF2-40B4-BE49-F238E27FC236}">
                <a16:creationId xmlns:a16="http://schemas.microsoft.com/office/drawing/2014/main" id="{EB268E61-D48B-4840-A877-2B4CB3CC6978}"/>
              </a:ext>
            </a:extLst>
          </p:cNvPr>
          <p:cNvGraphicFramePr>
            <a:graphicFrameLocks noGrp="1"/>
          </p:cNvGraphicFramePr>
          <p:nvPr>
            <p:extLst>
              <p:ext uri="{D42A27DB-BD31-4B8C-83A1-F6EECF244321}">
                <p14:modId xmlns:p14="http://schemas.microsoft.com/office/powerpoint/2010/main" val="3329345749"/>
              </p:ext>
            </p:extLst>
          </p:nvPr>
        </p:nvGraphicFramePr>
        <p:xfrm>
          <a:off x="786748" y="4127891"/>
          <a:ext cx="5997111" cy="1508760"/>
        </p:xfrm>
        <a:graphic>
          <a:graphicData uri="http://schemas.openxmlformats.org/drawingml/2006/table">
            <a:tbl>
              <a:tblPr firstRow="1" bandRow="1">
                <a:tableStyleId>{F2DE63D5-997A-4646-A377-4702673A728D}</a:tableStyleId>
              </a:tblPr>
              <a:tblGrid>
                <a:gridCol w="763588">
                  <a:extLst>
                    <a:ext uri="{9D8B030D-6E8A-4147-A177-3AD203B41FA5}">
                      <a16:colId xmlns:a16="http://schemas.microsoft.com/office/drawing/2014/main" val="305887549"/>
                    </a:ext>
                  </a:extLst>
                </a:gridCol>
                <a:gridCol w="432000">
                  <a:extLst>
                    <a:ext uri="{9D8B030D-6E8A-4147-A177-3AD203B41FA5}">
                      <a16:colId xmlns:a16="http://schemas.microsoft.com/office/drawing/2014/main" val="671466339"/>
                    </a:ext>
                  </a:extLst>
                </a:gridCol>
                <a:gridCol w="432000">
                  <a:extLst>
                    <a:ext uri="{9D8B030D-6E8A-4147-A177-3AD203B41FA5}">
                      <a16:colId xmlns:a16="http://schemas.microsoft.com/office/drawing/2014/main" val="675959153"/>
                    </a:ext>
                  </a:extLst>
                </a:gridCol>
                <a:gridCol w="432000">
                  <a:extLst>
                    <a:ext uri="{9D8B030D-6E8A-4147-A177-3AD203B41FA5}">
                      <a16:colId xmlns:a16="http://schemas.microsoft.com/office/drawing/2014/main" val="3157532330"/>
                    </a:ext>
                  </a:extLst>
                </a:gridCol>
                <a:gridCol w="432000">
                  <a:extLst>
                    <a:ext uri="{9D8B030D-6E8A-4147-A177-3AD203B41FA5}">
                      <a16:colId xmlns:a16="http://schemas.microsoft.com/office/drawing/2014/main" val="1937357505"/>
                    </a:ext>
                  </a:extLst>
                </a:gridCol>
                <a:gridCol w="432000">
                  <a:extLst>
                    <a:ext uri="{9D8B030D-6E8A-4147-A177-3AD203B41FA5}">
                      <a16:colId xmlns:a16="http://schemas.microsoft.com/office/drawing/2014/main" val="4190649514"/>
                    </a:ext>
                  </a:extLst>
                </a:gridCol>
                <a:gridCol w="432000">
                  <a:extLst>
                    <a:ext uri="{9D8B030D-6E8A-4147-A177-3AD203B41FA5}">
                      <a16:colId xmlns:a16="http://schemas.microsoft.com/office/drawing/2014/main" val="2714900143"/>
                    </a:ext>
                  </a:extLst>
                </a:gridCol>
                <a:gridCol w="432000">
                  <a:extLst>
                    <a:ext uri="{9D8B030D-6E8A-4147-A177-3AD203B41FA5}">
                      <a16:colId xmlns:a16="http://schemas.microsoft.com/office/drawing/2014/main" val="4218744656"/>
                    </a:ext>
                  </a:extLst>
                </a:gridCol>
                <a:gridCol w="432000">
                  <a:extLst>
                    <a:ext uri="{9D8B030D-6E8A-4147-A177-3AD203B41FA5}">
                      <a16:colId xmlns:a16="http://schemas.microsoft.com/office/drawing/2014/main" val="2069105369"/>
                    </a:ext>
                  </a:extLst>
                </a:gridCol>
                <a:gridCol w="432000">
                  <a:extLst>
                    <a:ext uri="{9D8B030D-6E8A-4147-A177-3AD203B41FA5}">
                      <a16:colId xmlns:a16="http://schemas.microsoft.com/office/drawing/2014/main" val="3354696238"/>
                    </a:ext>
                  </a:extLst>
                </a:gridCol>
                <a:gridCol w="540000">
                  <a:extLst>
                    <a:ext uri="{9D8B030D-6E8A-4147-A177-3AD203B41FA5}">
                      <a16:colId xmlns:a16="http://schemas.microsoft.com/office/drawing/2014/main" val="576350465"/>
                    </a:ext>
                  </a:extLst>
                </a:gridCol>
                <a:gridCol w="805523">
                  <a:extLst>
                    <a:ext uri="{9D8B030D-6E8A-4147-A177-3AD203B41FA5}">
                      <a16:colId xmlns:a16="http://schemas.microsoft.com/office/drawing/2014/main" val="2905163007"/>
                    </a:ext>
                  </a:extLst>
                </a:gridCol>
              </a:tblGrid>
              <a:tr h="370840">
                <a:tc>
                  <a:txBody>
                    <a:bodyPr/>
                    <a:lstStyle/>
                    <a:p>
                      <a:pPr algn="ctr"/>
                      <a:r>
                        <a:rPr lang="nb-NO" noProof="0">
                          <a:ln>
                            <a:noFill/>
                          </a:ln>
                        </a:rPr>
                        <a:t>Hull</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10</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18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a:ln>
                            <a:noFill/>
                          </a:ln>
                        </a:rPr>
                        <a:t>Inn</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nb-NO" noProof="0" dirty="0">
                          <a:ln>
                            <a:noFill/>
                          </a:ln>
                        </a:rPr>
                        <a:t>Totalt</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2784210"/>
                  </a:ext>
                </a:extLst>
              </a:tr>
              <a:tr h="370840">
                <a:tc>
                  <a:txBody>
                    <a:bodyPr/>
                    <a:lstStyle/>
                    <a:p>
                      <a:r>
                        <a:rPr lang="nb-NO" sz="1600" noProof="0" dirty="0">
                          <a:ln>
                            <a:noFill/>
                          </a:ln>
                        </a:rPr>
                        <a:t>Par</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36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dirty="0">
                          <a:ln>
                            <a:noFill/>
                          </a:ln>
                        </a:rPr>
                        <a:t>73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18013912"/>
                  </a:ext>
                </a:extLst>
              </a:tr>
              <a:tr h="370840">
                <a:tc>
                  <a:txBody>
                    <a:bodyPr/>
                    <a:lstStyle/>
                    <a:p>
                      <a:r>
                        <a:rPr lang="nb-NO" sz="1600" noProof="0" dirty="0">
                          <a:ln>
                            <a:noFill/>
                          </a:ln>
                        </a:rPr>
                        <a:t>Indeks</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10</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noProof="0">
                          <a:ln>
                            <a:noFill/>
                          </a:ln>
                        </a:rPr>
                        <a:t>14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nb-NO" noProof="0">
                        <a:ln>
                          <a:noFill/>
                        </a:ln>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nb-NO" noProof="0" dirty="0">
                        <a:ln>
                          <a:noFill/>
                        </a:ln>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01062913"/>
                  </a:ext>
                </a:extLst>
              </a:tr>
              <a:tr h="370840">
                <a:tc>
                  <a:txBody>
                    <a:bodyPr/>
                    <a:lstStyle/>
                    <a:p>
                      <a:r>
                        <a:rPr lang="nb-NO" sz="1600" noProof="0" dirty="0">
                          <a:ln>
                            <a:noFill/>
                          </a:ln>
                        </a:rPr>
                        <a:t>Score</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a:ln>
                            <a:noFill/>
                          </a:ln>
                          <a:solidFill>
                            <a:srgbClr val="FF0000"/>
                          </a:solidFill>
                          <a:latin typeface="Bradley Hand ITC" panose="03070402050302030203" pitchFamily="66" charset="0"/>
                        </a:rPr>
                        <a:t>49</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nb-NO" sz="2000" b="1" noProof="0" dirty="0">
                          <a:ln>
                            <a:noFill/>
                          </a:ln>
                          <a:solidFill>
                            <a:srgbClr val="FF0000"/>
                          </a:solidFill>
                          <a:latin typeface="Bradley Hand ITC" panose="03070402050302030203" pitchFamily="66" charset="0"/>
                        </a:rPr>
                        <a:t>97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63081656"/>
                  </a:ext>
                </a:extLst>
              </a:tr>
            </a:tbl>
          </a:graphicData>
        </a:graphic>
      </p:graphicFrame>
      <p:sp>
        <p:nvSpPr>
          <p:cNvPr id="7" name="TextBox 26">
            <a:extLst>
              <a:ext uri="{FF2B5EF4-FFF2-40B4-BE49-F238E27FC236}">
                <a16:creationId xmlns:a16="http://schemas.microsoft.com/office/drawing/2014/main" id="{ADE98080-5A55-40C6-8867-1D563EF6D681}"/>
              </a:ext>
            </a:extLst>
          </p:cNvPr>
          <p:cNvSpPr txBox="1"/>
          <p:nvPr/>
        </p:nvSpPr>
        <p:spPr>
          <a:xfrm>
            <a:off x="695519" y="1292264"/>
            <a:ext cx="5296643" cy="1138773"/>
          </a:xfrm>
          <a:prstGeom prst="rect">
            <a:avLst/>
          </a:prstGeom>
          <a:noFill/>
        </p:spPr>
        <p:txBody>
          <a:bodyPr wrap="none" rtlCol="0">
            <a:spAutoFit/>
          </a:bodyPr>
          <a:lstStyle/>
          <a:p>
            <a:pPr lvl="0" defTabSz="457200">
              <a:defRPr/>
            </a:pPr>
            <a:r>
              <a:rPr lang="nb-NO" sz="1600" b="1" dirty="0">
                <a:solidFill>
                  <a:prstClr val="black"/>
                </a:solidFill>
                <a:latin typeface="Georgia" panose="02040502050405020303" pitchFamily="18" charset="0"/>
              </a:rPr>
              <a:t>Golfglede Golfklubb</a:t>
            </a:r>
          </a:p>
          <a:p>
            <a:pPr lvl="0" defTabSz="457200">
              <a:defRPr/>
            </a:pPr>
            <a:r>
              <a:rPr lang="nb-NO" sz="1600" dirty="0">
                <a:solidFill>
                  <a:prstClr val="black"/>
                </a:solidFill>
                <a:latin typeface="Georgia" panose="02040502050405020303" pitchFamily="18" charset="0"/>
              </a:rPr>
              <a:t>Klubbtee herrer - Baneverdi:  72.1            Slopeverdi:  122</a:t>
            </a:r>
          </a:p>
          <a:p>
            <a:pPr lvl="0" defTabSz="457200">
              <a:defRPr/>
            </a:pPr>
            <a:r>
              <a:rPr lang="nb-NO" sz="1600" dirty="0">
                <a:solidFill>
                  <a:prstClr val="black"/>
                </a:solidFill>
                <a:latin typeface="Georgia" panose="02040502050405020303" pitchFamily="18" charset="0"/>
              </a:rPr>
              <a:t>Spillerens navn:   </a:t>
            </a:r>
            <a:r>
              <a:rPr lang="nb-NO" sz="1600" dirty="0">
                <a:solidFill>
                  <a:prstClr val="black"/>
                </a:solidFill>
                <a:latin typeface="Bradley Hand ITC" panose="03070402050302030203" pitchFamily="66" charset="0"/>
              </a:rPr>
              <a:t>Espen Askeladd</a:t>
            </a:r>
            <a:endParaRPr lang="nb-NO" dirty="0">
              <a:solidFill>
                <a:prstClr val="black"/>
              </a:solidFill>
              <a:latin typeface="Bradley Hand ITC" panose="03070402050302030203" pitchFamily="66" charset="0"/>
            </a:endParaRPr>
          </a:p>
          <a:p>
            <a:pPr lvl="0" defTabSz="457200"/>
            <a:r>
              <a:rPr lang="nb-NO" sz="1600" dirty="0">
                <a:solidFill>
                  <a:prstClr val="black"/>
                </a:solidFill>
                <a:latin typeface="Georgia" panose="02040502050405020303" pitchFamily="18" charset="0"/>
              </a:rPr>
              <a:t>Handicap:    </a:t>
            </a:r>
            <a:r>
              <a:rPr lang="nb-NO" sz="2000" b="1" dirty="0">
                <a:solidFill>
                  <a:prstClr val="black"/>
                </a:solidFill>
                <a:latin typeface="Bradley Hand ITC" panose="03070402050302030203" pitchFamily="66" charset="0"/>
              </a:rPr>
              <a:t>17,8     </a:t>
            </a:r>
            <a:r>
              <a:rPr lang="nb-NO" sz="1600" dirty="0">
                <a:solidFill>
                  <a:prstClr val="black"/>
                </a:solidFill>
                <a:latin typeface="Georgia" panose="02040502050405020303" pitchFamily="18" charset="0"/>
              </a:rPr>
              <a:t>Spillehandicap</a:t>
            </a:r>
            <a:r>
              <a:rPr lang="nb-NO" sz="2000" dirty="0">
                <a:solidFill>
                  <a:prstClr val="black"/>
                </a:solidFill>
                <a:latin typeface="Georgia" panose="02040502050405020303" pitchFamily="18" charset="0"/>
              </a:rPr>
              <a:t>:    </a:t>
            </a:r>
            <a:r>
              <a:rPr lang="nb-NO" sz="2000" b="1" dirty="0">
                <a:solidFill>
                  <a:prstClr val="black"/>
                </a:solidFill>
                <a:latin typeface="Bradley Hand ITC" panose="03070402050302030203" pitchFamily="66" charset="0"/>
              </a:rPr>
              <a:t>18</a:t>
            </a:r>
          </a:p>
        </p:txBody>
      </p:sp>
      <p:sp>
        <p:nvSpPr>
          <p:cNvPr id="8" name="Rectangle: Rounded Corners 2">
            <a:extLst>
              <a:ext uri="{FF2B5EF4-FFF2-40B4-BE49-F238E27FC236}">
                <a16:creationId xmlns:a16="http://schemas.microsoft.com/office/drawing/2014/main" id="{69273968-6C33-4ACC-9C2E-85EBB4B1FF61}"/>
              </a:ext>
            </a:extLst>
          </p:cNvPr>
          <p:cNvSpPr/>
          <p:nvPr/>
        </p:nvSpPr>
        <p:spPr>
          <a:xfrm>
            <a:off x="4627084" y="4522178"/>
            <a:ext cx="275422" cy="1026947"/>
          </a:xfrm>
          <a:prstGeom prst="roundRect">
            <a:avLst/>
          </a:prstGeom>
          <a:solidFill>
            <a:schemeClr val="accent6">
              <a:lumMod val="40000"/>
              <a:lumOff val="60000"/>
            </a:schemeClr>
          </a:solidFill>
          <a:ln>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6</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2000" b="1" dirty="0">
                <a:solidFill>
                  <a:prstClr val="black"/>
                </a:solidFill>
                <a:latin typeface="Bradley Hand ITC" panose="03070402050302030203" pitchFamily="66" charset="0"/>
              </a:rPr>
              <a:t>7</a:t>
            </a:r>
            <a:endParaRPr kumimoji="0" lang="en-GB" sz="2000" b="1" i="0" u="none" strike="noStrike" kern="1200" cap="none" spc="0" normalizeH="0" baseline="0" noProof="0" dirty="0">
              <a:ln>
                <a:noFill/>
              </a:ln>
              <a:solidFill>
                <a:prstClr val="black"/>
              </a:solidFill>
              <a:effectLst/>
              <a:uLnTx/>
              <a:uFillTx/>
              <a:latin typeface="Bradley Hand ITC" panose="03070402050302030203" pitchFamily="66" charset="0"/>
              <a:ea typeface="+mn-ea"/>
              <a:cs typeface="+mn-cs"/>
            </a:endParaRPr>
          </a:p>
        </p:txBody>
      </p:sp>
      <p:cxnSp>
        <p:nvCxnSpPr>
          <p:cNvPr id="9" name="Straight Connector 4">
            <a:extLst>
              <a:ext uri="{FF2B5EF4-FFF2-40B4-BE49-F238E27FC236}">
                <a16:creationId xmlns:a16="http://schemas.microsoft.com/office/drawing/2014/main" id="{418264C1-C09E-4B51-9CF9-D139DB49C3AF}"/>
              </a:ext>
            </a:extLst>
          </p:cNvPr>
          <p:cNvCxnSpPr/>
          <p:nvPr/>
        </p:nvCxnSpPr>
        <p:spPr>
          <a:xfrm>
            <a:off x="4428781" y="4868437"/>
            <a:ext cx="61694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6">
            <a:extLst>
              <a:ext uri="{FF2B5EF4-FFF2-40B4-BE49-F238E27FC236}">
                <a16:creationId xmlns:a16="http://schemas.microsoft.com/office/drawing/2014/main" id="{B6904377-26AD-4B80-B8DE-987DF5F5858E}"/>
              </a:ext>
            </a:extLst>
          </p:cNvPr>
          <p:cNvCxnSpPr/>
          <p:nvPr/>
        </p:nvCxnSpPr>
        <p:spPr>
          <a:xfrm>
            <a:off x="3988106" y="5238292"/>
            <a:ext cx="63897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Rounded Corners 13">
            <a:extLst>
              <a:ext uri="{FF2B5EF4-FFF2-40B4-BE49-F238E27FC236}">
                <a16:creationId xmlns:a16="http://schemas.microsoft.com/office/drawing/2014/main" id="{AFD688A2-CB22-4335-BA2D-A4064F9EB778}"/>
              </a:ext>
            </a:extLst>
          </p:cNvPr>
          <p:cNvSpPr/>
          <p:nvPr/>
        </p:nvSpPr>
        <p:spPr>
          <a:xfrm>
            <a:off x="7127576" y="3334449"/>
            <a:ext cx="4164046" cy="715089"/>
          </a:xfrm>
          <a:prstGeom prst="roundRect">
            <a:avLst/>
          </a:prstGeom>
          <a:ln w="28575">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dirty="0">
                <a:ln>
                  <a:noFill/>
                </a:ln>
                <a:solidFill>
                  <a:prstClr val="black"/>
                </a:solidFill>
                <a:effectLst/>
                <a:uLnTx/>
                <a:uFillTx/>
                <a:latin typeface="Lucida Sans" panose="020B0602030504020204" pitchFamily="34" charset="0"/>
                <a:ea typeface="+mn-ea"/>
                <a:cs typeface="+mn-cs"/>
              </a:rPr>
              <a:t>Justert bruttoscore for handicapformål = 97</a:t>
            </a:r>
          </a:p>
        </p:txBody>
      </p:sp>
      <p:sp>
        <p:nvSpPr>
          <p:cNvPr id="12" name="Rectangle: Rounded Corners 2">
            <a:extLst>
              <a:ext uri="{FF2B5EF4-FFF2-40B4-BE49-F238E27FC236}">
                <a16:creationId xmlns:a16="http://schemas.microsoft.com/office/drawing/2014/main" id="{C552D7D9-0426-497A-8709-B9681173F931}"/>
              </a:ext>
            </a:extLst>
          </p:cNvPr>
          <p:cNvSpPr/>
          <p:nvPr/>
        </p:nvSpPr>
        <p:spPr>
          <a:xfrm>
            <a:off x="2888339" y="2882685"/>
            <a:ext cx="275422" cy="986165"/>
          </a:xfrm>
          <a:prstGeom prst="roundRect">
            <a:avLst/>
          </a:prstGeom>
          <a:solidFill>
            <a:schemeClr val="accent6">
              <a:lumMod val="40000"/>
              <a:lumOff val="60000"/>
            </a:schemeClr>
          </a:solidFill>
          <a:ln>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9</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2000" b="1" dirty="0">
                <a:solidFill>
                  <a:prstClr val="black"/>
                </a:solidFill>
                <a:latin typeface="Bradley Hand ITC" panose="03070402050302030203" pitchFamily="66" charset="0"/>
              </a:rPr>
              <a:t>7</a:t>
            </a:r>
            <a:endParaRPr kumimoji="0" lang="en-GB" sz="2000" b="1" i="0" u="none" strike="noStrike" kern="1200" cap="none" spc="0" normalizeH="0" baseline="0" noProof="0" dirty="0">
              <a:ln>
                <a:noFill/>
              </a:ln>
              <a:solidFill>
                <a:prstClr val="black"/>
              </a:solidFill>
              <a:effectLst/>
              <a:uLnTx/>
              <a:uFillTx/>
              <a:latin typeface="Bradley Hand ITC" panose="03070402050302030203" pitchFamily="66" charset="0"/>
              <a:ea typeface="+mn-ea"/>
              <a:cs typeface="+mn-cs"/>
            </a:endParaRPr>
          </a:p>
        </p:txBody>
      </p:sp>
      <p:sp>
        <p:nvSpPr>
          <p:cNvPr id="13" name="Rectangle: Rounded Corners 2">
            <a:extLst>
              <a:ext uri="{FF2B5EF4-FFF2-40B4-BE49-F238E27FC236}">
                <a16:creationId xmlns:a16="http://schemas.microsoft.com/office/drawing/2014/main" id="{F1F799B8-B4DA-400D-A5F1-B3997D2E4324}"/>
              </a:ext>
            </a:extLst>
          </p:cNvPr>
          <p:cNvSpPr/>
          <p:nvPr/>
        </p:nvSpPr>
        <p:spPr>
          <a:xfrm>
            <a:off x="1602301" y="4554463"/>
            <a:ext cx="275422" cy="986165"/>
          </a:xfrm>
          <a:prstGeom prst="roundRect">
            <a:avLst/>
          </a:prstGeom>
          <a:solidFill>
            <a:schemeClr val="accent6">
              <a:lumMod val="40000"/>
              <a:lumOff val="60000"/>
            </a:schemeClr>
          </a:solidFill>
          <a:ln>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8</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2000" b="1" dirty="0">
                <a:solidFill>
                  <a:prstClr val="black"/>
                </a:solidFill>
                <a:latin typeface="Bradley Hand ITC" panose="03070402050302030203" pitchFamily="66" charset="0"/>
              </a:rPr>
              <a:t>7</a:t>
            </a:r>
            <a:endParaRPr kumimoji="0" lang="en-GB" sz="2000" b="1" i="0" u="none" strike="noStrike" kern="1200" cap="none" spc="0" normalizeH="0" baseline="0" noProof="0" dirty="0">
              <a:ln>
                <a:noFill/>
              </a:ln>
              <a:solidFill>
                <a:prstClr val="black"/>
              </a:solidFill>
              <a:effectLst/>
              <a:uLnTx/>
              <a:uFillTx/>
              <a:latin typeface="Bradley Hand ITC" panose="03070402050302030203" pitchFamily="66" charset="0"/>
              <a:ea typeface="+mn-ea"/>
              <a:cs typeface="+mn-cs"/>
            </a:endParaRPr>
          </a:p>
        </p:txBody>
      </p:sp>
      <p:sp>
        <p:nvSpPr>
          <p:cNvPr id="16" name="Rectangle: Rounded Corners 2">
            <a:extLst>
              <a:ext uri="{FF2B5EF4-FFF2-40B4-BE49-F238E27FC236}">
                <a16:creationId xmlns:a16="http://schemas.microsoft.com/office/drawing/2014/main" id="{B4B50076-A872-476F-A348-18BF74760119}"/>
              </a:ext>
            </a:extLst>
          </p:cNvPr>
          <p:cNvSpPr/>
          <p:nvPr/>
        </p:nvSpPr>
        <p:spPr>
          <a:xfrm>
            <a:off x="4599542" y="2882685"/>
            <a:ext cx="275422" cy="986165"/>
          </a:xfrm>
          <a:prstGeom prst="roundRect">
            <a:avLst/>
          </a:prstGeom>
          <a:solidFill>
            <a:schemeClr val="accent6">
              <a:lumMod val="40000"/>
              <a:lumOff val="60000"/>
            </a:schemeClr>
          </a:solidFill>
          <a:ln>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5</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5</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Bradley Hand ITC" panose="03070402050302030203" pitchFamily="66" charset="0"/>
                <a:ea typeface="+mn-ea"/>
                <a:cs typeface="+mn-cs"/>
              </a:rPr>
              <a:t>8</a:t>
            </a:r>
          </a:p>
        </p:txBody>
      </p:sp>
      <p:pic>
        <p:nvPicPr>
          <p:cNvPr id="14" name="Bilde 13" descr="Et bilde som inneholder tegning, skilt&#10;&#10;Automatisk generert beskrivelse">
            <a:extLst>
              <a:ext uri="{FF2B5EF4-FFF2-40B4-BE49-F238E27FC236}">
                <a16:creationId xmlns:a16="http://schemas.microsoft.com/office/drawing/2014/main" id="{2E5A166A-AEAA-4B81-AE50-4278EFC7F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
        <p:nvSpPr>
          <p:cNvPr id="2" name="Ellipse 1">
            <a:extLst>
              <a:ext uri="{FF2B5EF4-FFF2-40B4-BE49-F238E27FC236}">
                <a16:creationId xmlns:a16="http://schemas.microsoft.com/office/drawing/2014/main" id="{E469CE89-ABF1-42A0-96C1-C9D5DAA7C8A9}"/>
              </a:ext>
            </a:extLst>
          </p:cNvPr>
          <p:cNvSpPr/>
          <p:nvPr/>
        </p:nvSpPr>
        <p:spPr>
          <a:xfrm>
            <a:off x="5416948" y="1484759"/>
            <a:ext cx="575214" cy="4978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A1A4D211-D9C0-49A5-94B6-27BE01B606C6}"/>
              </a:ext>
            </a:extLst>
          </p:cNvPr>
          <p:cNvSpPr/>
          <p:nvPr/>
        </p:nvSpPr>
        <p:spPr>
          <a:xfrm>
            <a:off x="3362960" y="1456235"/>
            <a:ext cx="575214" cy="4978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a:extLst>
              <a:ext uri="{FF2B5EF4-FFF2-40B4-BE49-F238E27FC236}">
                <a16:creationId xmlns:a16="http://schemas.microsoft.com/office/drawing/2014/main" id="{5ED3B577-E277-4527-9D95-615F580274BC}"/>
              </a:ext>
            </a:extLst>
          </p:cNvPr>
          <p:cNvSpPr/>
          <p:nvPr/>
        </p:nvSpPr>
        <p:spPr>
          <a:xfrm>
            <a:off x="9135508" y="3619930"/>
            <a:ext cx="575214" cy="4978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ittel 1">
            <a:extLst>
              <a:ext uri="{FF2B5EF4-FFF2-40B4-BE49-F238E27FC236}">
                <a16:creationId xmlns:a16="http://schemas.microsoft.com/office/drawing/2014/main" id="{C00C4BEF-E1F1-45E0-BD2E-DBC7280FB1CC}"/>
              </a:ext>
            </a:extLst>
          </p:cNvPr>
          <p:cNvSpPr>
            <a:spLocks noGrp="1"/>
          </p:cNvSpPr>
          <p:nvPr>
            <p:ph type="title"/>
          </p:nvPr>
        </p:nvSpPr>
        <p:spPr>
          <a:xfrm>
            <a:off x="0" y="219898"/>
            <a:ext cx="11104880" cy="914400"/>
          </a:xfrm>
        </p:spPr>
        <p:txBody>
          <a:bodyPr>
            <a:normAutofit/>
          </a:bodyPr>
          <a:lstStyle/>
          <a:p>
            <a:r>
              <a:rPr lang="nb-NO" sz="4000" dirty="0">
                <a:latin typeface="+mn-lt"/>
              </a:rPr>
              <a:t>Justert bruttoscore (netto dobbel bogey justering)</a:t>
            </a:r>
          </a:p>
        </p:txBody>
      </p:sp>
    </p:spTree>
    <p:extLst>
      <p:ext uri="{BB962C8B-B14F-4D97-AF65-F5344CB8AC3E}">
        <p14:creationId xmlns:p14="http://schemas.microsoft.com/office/powerpoint/2010/main" val="339440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1706880" y="445703"/>
            <a:ext cx="8473440" cy="914400"/>
          </a:xfrm>
        </p:spPr>
        <p:txBody>
          <a:bodyPr>
            <a:noAutofit/>
          </a:bodyPr>
          <a:lstStyle/>
          <a:p>
            <a:r>
              <a:rPr lang="nb-NO" sz="4400" dirty="0">
                <a:latin typeface="+mn-lt"/>
              </a:rPr>
              <a:t>Hvilket handicap spilte Espen til?</a:t>
            </a:r>
          </a:p>
        </p:txBody>
      </p:sp>
      <p:sp>
        <p:nvSpPr>
          <p:cNvPr id="15" name="Rectangle: Rounded Corners 2">
            <a:extLst>
              <a:ext uri="{FF2B5EF4-FFF2-40B4-BE49-F238E27FC236}">
                <a16:creationId xmlns:a16="http://schemas.microsoft.com/office/drawing/2014/main" id="{7E680F3C-B678-4C89-A77D-D359F26708D1}"/>
              </a:ext>
            </a:extLst>
          </p:cNvPr>
          <p:cNvSpPr/>
          <p:nvPr/>
        </p:nvSpPr>
        <p:spPr>
          <a:xfrm>
            <a:off x="841105" y="2119785"/>
            <a:ext cx="10509789" cy="828607"/>
          </a:xfrm>
          <a:prstGeom prst="roundRect">
            <a:avLst/>
          </a:prstGeom>
          <a:solidFill>
            <a:srgbClr val="002060"/>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nb-NO" sz="2400" dirty="0">
                <a:solidFill>
                  <a:schemeClr val="bg1"/>
                </a:solidFill>
              </a:rPr>
              <a:t>= (113 / Slopeverdi) x (Justert bruttoscore – Baneverdi - PCC)</a:t>
            </a:r>
          </a:p>
        </p:txBody>
      </p:sp>
      <p:sp>
        <p:nvSpPr>
          <p:cNvPr id="16" name="Rectangle: Rounded Corners 2">
            <a:extLst>
              <a:ext uri="{FF2B5EF4-FFF2-40B4-BE49-F238E27FC236}">
                <a16:creationId xmlns:a16="http://schemas.microsoft.com/office/drawing/2014/main" id="{A0DC204F-6544-491D-B1CF-F88E525D03EE}"/>
              </a:ext>
            </a:extLst>
          </p:cNvPr>
          <p:cNvSpPr/>
          <p:nvPr/>
        </p:nvSpPr>
        <p:spPr>
          <a:xfrm>
            <a:off x="841105" y="3293804"/>
            <a:ext cx="10509789" cy="828607"/>
          </a:xfrm>
          <a:prstGeom prst="roundRect">
            <a:avLst/>
          </a:prstGeom>
          <a:solidFill>
            <a:srgbClr val="002060"/>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nb-NO" sz="2400" dirty="0">
                <a:solidFill>
                  <a:schemeClr val="bg1"/>
                </a:solidFill>
              </a:rPr>
              <a:t>= (113 / 122) x (97 slag – 72,1 - 0)</a:t>
            </a:r>
          </a:p>
        </p:txBody>
      </p:sp>
      <p:sp>
        <p:nvSpPr>
          <p:cNvPr id="17" name="Rectangle: Rounded Corners 2">
            <a:extLst>
              <a:ext uri="{FF2B5EF4-FFF2-40B4-BE49-F238E27FC236}">
                <a16:creationId xmlns:a16="http://schemas.microsoft.com/office/drawing/2014/main" id="{EDBE5A0D-8233-4330-B7FB-C35CCF174CEE}"/>
              </a:ext>
            </a:extLst>
          </p:cNvPr>
          <p:cNvSpPr/>
          <p:nvPr/>
        </p:nvSpPr>
        <p:spPr>
          <a:xfrm>
            <a:off x="841106" y="4467757"/>
            <a:ext cx="10509789" cy="828607"/>
          </a:xfrm>
          <a:prstGeom prst="roundRect">
            <a:avLst/>
          </a:prstGeom>
          <a:solidFill>
            <a:srgbClr val="002060"/>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nb-NO" sz="2400" dirty="0">
                <a:solidFill>
                  <a:schemeClr val="bg1"/>
                </a:solidFill>
              </a:rPr>
              <a:t>= 23,1</a:t>
            </a:r>
          </a:p>
        </p:txBody>
      </p:sp>
      <p:pic>
        <p:nvPicPr>
          <p:cNvPr id="7" name="Bilde 6" descr="Et bilde som inneholder tegning, skilt&#10;&#10;Automatisk generert beskrivelse">
            <a:extLst>
              <a:ext uri="{FF2B5EF4-FFF2-40B4-BE49-F238E27FC236}">
                <a16:creationId xmlns:a16="http://schemas.microsoft.com/office/drawing/2014/main" id="{31E39FB8-3345-42ED-B099-B4BB71205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
        <p:nvSpPr>
          <p:cNvPr id="8" name="Ellipse 7">
            <a:extLst>
              <a:ext uri="{FF2B5EF4-FFF2-40B4-BE49-F238E27FC236}">
                <a16:creationId xmlns:a16="http://schemas.microsoft.com/office/drawing/2014/main" id="{662BF8CB-1A3F-4678-B335-1657D139F59E}"/>
              </a:ext>
            </a:extLst>
          </p:cNvPr>
          <p:cNvSpPr/>
          <p:nvPr/>
        </p:nvSpPr>
        <p:spPr>
          <a:xfrm>
            <a:off x="1950720" y="3459154"/>
            <a:ext cx="575214" cy="4978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Ellipse 8">
            <a:extLst>
              <a:ext uri="{FF2B5EF4-FFF2-40B4-BE49-F238E27FC236}">
                <a16:creationId xmlns:a16="http://schemas.microsoft.com/office/drawing/2014/main" id="{DE7CD030-D437-4732-BFFD-6A555BDE8288}"/>
              </a:ext>
            </a:extLst>
          </p:cNvPr>
          <p:cNvSpPr/>
          <p:nvPr/>
        </p:nvSpPr>
        <p:spPr>
          <a:xfrm>
            <a:off x="2763520" y="3459154"/>
            <a:ext cx="575214" cy="4978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52FDCEAF-341E-43C5-8A6A-34688987521F}"/>
              </a:ext>
            </a:extLst>
          </p:cNvPr>
          <p:cNvSpPr/>
          <p:nvPr/>
        </p:nvSpPr>
        <p:spPr>
          <a:xfrm>
            <a:off x="4023360" y="3459154"/>
            <a:ext cx="575214" cy="4978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6048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247FCF3-848C-4794-B81D-7445D62D44DF}"/>
              </a:ext>
            </a:extLst>
          </p:cNvPr>
          <p:cNvSpPr/>
          <p:nvPr/>
        </p:nvSpPr>
        <p:spPr>
          <a:xfrm>
            <a:off x="0" y="0"/>
            <a:ext cx="5882640" cy="603504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ittel 1">
            <a:extLst>
              <a:ext uri="{FF2B5EF4-FFF2-40B4-BE49-F238E27FC236}">
                <a16:creationId xmlns:a16="http://schemas.microsoft.com/office/drawing/2014/main" id="{F86575A0-087B-4EEF-923A-29B3D3B245A3}"/>
              </a:ext>
            </a:extLst>
          </p:cNvPr>
          <p:cNvSpPr txBox="1">
            <a:spLocks/>
          </p:cNvSpPr>
          <p:nvPr/>
        </p:nvSpPr>
        <p:spPr>
          <a:xfrm>
            <a:off x="0" y="0"/>
            <a:ext cx="5882640" cy="5963920"/>
          </a:xfrm>
          <a:prstGeom prst="rect">
            <a:avLst/>
          </a:prstGeom>
        </p:spPr>
        <p:txBody>
          <a:bodyPr lIns="365760" anchor="ctr">
            <a:normAutofit/>
          </a:bodyPr>
          <a:lstStyle>
            <a:lvl1pPr marL="268288" indent="0"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r>
              <a:rPr lang="nb-NO" sz="4800" dirty="0">
                <a:solidFill>
                  <a:schemeClr val="bg1"/>
                </a:solidFill>
                <a:latin typeface="+mn-lt"/>
              </a:rPr>
              <a:t>Fire smarte funksjoner i systemet</a:t>
            </a:r>
          </a:p>
        </p:txBody>
      </p:sp>
      <p:pic>
        <p:nvPicPr>
          <p:cNvPr id="7" name="Bilde 6" descr="Et bilde som inneholder tegning, skilt&#10;&#10;Automatisk generert beskrivelse">
            <a:extLst>
              <a:ext uri="{FF2B5EF4-FFF2-40B4-BE49-F238E27FC236}">
                <a16:creationId xmlns:a16="http://schemas.microsoft.com/office/drawing/2014/main" id="{5EB14846-0A50-430D-B6A2-54566CD9A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
        <p:nvSpPr>
          <p:cNvPr id="8" name="textruta 20">
            <a:extLst>
              <a:ext uri="{FF2B5EF4-FFF2-40B4-BE49-F238E27FC236}">
                <a16:creationId xmlns:a16="http://schemas.microsoft.com/office/drawing/2014/main" id="{1673F482-29D7-439F-8CE2-B5CA0DB32802}"/>
              </a:ext>
            </a:extLst>
          </p:cNvPr>
          <p:cNvSpPr txBox="1"/>
          <p:nvPr/>
        </p:nvSpPr>
        <p:spPr>
          <a:xfrm>
            <a:off x="6449225" y="801068"/>
            <a:ext cx="2366210" cy="534442"/>
          </a:xfrm>
          <a:prstGeom prst="rect">
            <a:avLst/>
          </a:prstGeom>
          <a:noFill/>
        </p:spPr>
        <p:txBody>
          <a:bodyPr wrap="square" lIns="0" rtlCol="0" anchor="t">
            <a:spAutoFit/>
          </a:bodyPr>
          <a:lstStyle/>
          <a:p>
            <a:pPr lvl="0" algn="ctr">
              <a:lnSpc>
                <a:spcPts val="3400"/>
              </a:lnSpc>
              <a:spcAft>
                <a:spcPts val="600"/>
              </a:spcAft>
            </a:pPr>
            <a:r>
              <a:rPr lang="sv-SE" sz="3400" spc="-70" dirty="0">
                <a:latin typeface="Brix Slab Black" panose="02000000000000000000" pitchFamily="50" charset="0"/>
              </a:rPr>
              <a:t>Cap</a:t>
            </a:r>
          </a:p>
        </p:txBody>
      </p:sp>
      <p:pic>
        <p:nvPicPr>
          <p:cNvPr id="9" name="Picture Placeholder 8">
            <a:extLst>
              <a:ext uri="{FF2B5EF4-FFF2-40B4-BE49-F238E27FC236}">
                <a16:creationId xmlns:a16="http://schemas.microsoft.com/office/drawing/2014/main" id="{928602CD-8202-46A6-A174-412DC0E8025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55063" t="39118" r="4838" b="10169"/>
          <a:stretch/>
        </p:blipFill>
        <p:spPr>
          <a:xfrm>
            <a:off x="7307185" y="1567564"/>
            <a:ext cx="650291" cy="831746"/>
          </a:xfrm>
          <a:prstGeom prst="rect">
            <a:avLst/>
          </a:prstGeom>
        </p:spPr>
      </p:pic>
      <p:sp>
        <p:nvSpPr>
          <p:cNvPr id="10" name="textruta 15">
            <a:extLst>
              <a:ext uri="{FF2B5EF4-FFF2-40B4-BE49-F238E27FC236}">
                <a16:creationId xmlns:a16="http://schemas.microsoft.com/office/drawing/2014/main" id="{E697D561-B254-484A-8569-03E8C247127A}"/>
              </a:ext>
            </a:extLst>
          </p:cNvPr>
          <p:cNvSpPr txBox="1"/>
          <p:nvPr/>
        </p:nvSpPr>
        <p:spPr>
          <a:xfrm>
            <a:off x="9402560" y="801068"/>
            <a:ext cx="2789440" cy="534442"/>
          </a:xfrm>
          <a:prstGeom prst="rect">
            <a:avLst/>
          </a:prstGeom>
          <a:noFill/>
        </p:spPr>
        <p:txBody>
          <a:bodyPr wrap="square" lIns="0" rtlCol="0" anchor="t">
            <a:spAutoFit/>
          </a:bodyPr>
          <a:lstStyle>
            <a:defPPr>
              <a:defRPr lang="sv-SE"/>
            </a:defPPr>
            <a:lvl1pPr lvl="0" algn="ctr">
              <a:lnSpc>
                <a:spcPts val="3400"/>
              </a:lnSpc>
              <a:spcAft>
                <a:spcPts val="600"/>
              </a:spcAft>
              <a:defRPr sz="3600" spc="-70">
                <a:latin typeface="Brix Slab Black" panose="02000000000000000000" pitchFamily="50" charset="0"/>
              </a:defRPr>
            </a:lvl1pPr>
          </a:lstStyle>
          <a:p>
            <a:r>
              <a:rPr lang="sv-SE" sz="3400" dirty="0"/>
              <a:t>PCC</a:t>
            </a:r>
          </a:p>
        </p:txBody>
      </p:sp>
      <p:pic>
        <p:nvPicPr>
          <p:cNvPr id="11" name="Bildobjekt 23">
            <a:extLst>
              <a:ext uri="{FF2B5EF4-FFF2-40B4-BE49-F238E27FC236}">
                <a16:creationId xmlns:a16="http://schemas.microsoft.com/office/drawing/2014/main" id="{A5965175-8552-41FF-A5D7-31986EC9A4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7729" y="1563856"/>
            <a:ext cx="1328215" cy="921096"/>
          </a:xfrm>
          <a:prstGeom prst="rect">
            <a:avLst/>
          </a:prstGeom>
        </p:spPr>
      </p:pic>
      <p:sp>
        <p:nvSpPr>
          <p:cNvPr id="12" name="textruta 18">
            <a:extLst>
              <a:ext uri="{FF2B5EF4-FFF2-40B4-BE49-F238E27FC236}">
                <a16:creationId xmlns:a16="http://schemas.microsoft.com/office/drawing/2014/main" id="{ED47BD73-719E-44C9-A3C7-C1AE577FD910}"/>
              </a:ext>
            </a:extLst>
          </p:cNvPr>
          <p:cNvSpPr txBox="1"/>
          <p:nvPr/>
        </p:nvSpPr>
        <p:spPr>
          <a:xfrm>
            <a:off x="6363827" y="3713473"/>
            <a:ext cx="2671752" cy="970458"/>
          </a:xfrm>
          <a:prstGeom prst="rect">
            <a:avLst/>
          </a:prstGeom>
          <a:noFill/>
        </p:spPr>
        <p:txBody>
          <a:bodyPr wrap="square" lIns="0" rtlCol="0" anchor="t">
            <a:spAutoFit/>
          </a:bodyPr>
          <a:lstStyle/>
          <a:p>
            <a:pPr algn="ctr">
              <a:lnSpc>
                <a:spcPts val="3400"/>
              </a:lnSpc>
              <a:spcAft>
                <a:spcPts val="600"/>
              </a:spcAft>
            </a:pPr>
            <a:r>
              <a:rPr lang="sv-SE" sz="3400" spc="-70" dirty="0">
                <a:latin typeface="Brix Slab Black" panose="02000000000000000000" pitchFamily="50" charset="0"/>
              </a:rPr>
              <a:t>Uvanlig god score</a:t>
            </a:r>
          </a:p>
        </p:txBody>
      </p:sp>
      <p:pic>
        <p:nvPicPr>
          <p:cNvPr id="13" name="Picture 4">
            <a:extLst>
              <a:ext uri="{FF2B5EF4-FFF2-40B4-BE49-F238E27FC236}">
                <a16:creationId xmlns:a16="http://schemas.microsoft.com/office/drawing/2014/main" id="{9369004E-F73E-417F-B9D5-64102897FDC6}"/>
              </a:ext>
            </a:extLst>
          </p:cNvPr>
          <p:cNvPicPr>
            <a:picLocks noChangeAspect="1"/>
          </p:cNvPicPr>
          <p:nvPr/>
        </p:nvPicPr>
        <p:blipFill rotWithShape="1">
          <a:blip r:embed="rId6">
            <a:extLst>
              <a:ext uri="{28A0092B-C50C-407E-A947-70E740481C1C}">
                <a14:useLocalDpi xmlns:a14="http://schemas.microsoft.com/office/drawing/2010/main" val="0"/>
              </a:ext>
            </a:extLst>
          </a:blip>
          <a:srcRect b="8774"/>
          <a:stretch/>
        </p:blipFill>
        <p:spPr>
          <a:xfrm>
            <a:off x="7328389" y="4725564"/>
            <a:ext cx="742629" cy="993106"/>
          </a:xfrm>
          <a:prstGeom prst="rect">
            <a:avLst/>
          </a:prstGeom>
        </p:spPr>
      </p:pic>
      <p:sp>
        <p:nvSpPr>
          <p:cNvPr id="14" name="textruta 16">
            <a:extLst>
              <a:ext uri="{FF2B5EF4-FFF2-40B4-BE49-F238E27FC236}">
                <a16:creationId xmlns:a16="http://schemas.microsoft.com/office/drawing/2014/main" id="{56C161BF-B53C-45D4-B369-7F84DC27B449}"/>
              </a:ext>
            </a:extLst>
          </p:cNvPr>
          <p:cNvSpPr txBox="1"/>
          <p:nvPr/>
        </p:nvSpPr>
        <p:spPr>
          <a:xfrm>
            <a:off x="9663055" y="3713473"/>
            <a:ext cx="2254765" cy="1047403"/>
          </a:xfrm>
          <a:prstGeom prst="rect">
            <a:avLst/>
          </a:prstGeom>
          <a:noFill/>
        </p:spPr>
        <p:txBody>
          <a:bodyPr wrap="square" lIns="0" rtlCol="0" anchor="t">
            <a:spAutoFit/>
          </a:bodyPr>
          <a:lstStyle>
            <a:defPPr>
              <a:defRPr lang="sv-SE"/>
            </a:defPPr>
            <a:lvl1pPr lvl="0" algn="ctr">
              <a:lnSpc>
                <a:spcPts val="3400"/>
              </a:lnSpc>
              <a:spcAft>
                <a:spcPts val="600"/>
              </a:spcAft>
              <a:defRPr sz="3600" spc="-70">
                <a:latin typeface="Brix Slab Black" panose="02000000000000000000" pitchFamily="50" charset="0"/>
              </a:defRPr>
            </a:lvl1pPr>
          </a:lstStyle>
          <a:p>
            <a:r>
              <a:rPr lang="sv-SE" sz="3400" dirty="0"/>
              <a:t>Komité-</a:t>
            </a:r>
          </a:p>
          <a:p>
            <a:r>
              <a:rPr lang="sv-SE" sz="3400" dirty="0"/>
              <a:t>tiltak</a:t>
            </a:r>
          </a:p>
        </p:txBody>
      </p:sp>
      <p:pic>
        <p:nvPicPr>
          <p:cNvPr id="15" name="Bildobjekt 25">
            <a:extLst>
              <a:ext uri="{FF2B5EF4-FFF2-40B4-BE49-F238E27FC236}">
                <a16:creationId xmlns:a16="http://schemas.microsoft.com/office/drawing/2014/main" id="{3A2CEA45-871C-42B3-B07B-214D186A23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4392" y="4668976"/>
            <a:ext cx="805009" cy="1100256"/>
          </a:xfrm>
          <a:prstGeom prst="rect">
            <a:avLst/>
          </a:prstGeom>
        </p:spPr>
      </p:pic>
      <p:cxnSp>
        <p:nvCxnSpPr>
          <p:cNvPr id="16" name="Rak koppling 34">
            <a:extLst>
              <a:ext uri="{FF2B5EF4-FFF2-40B4-BE49-F238E27FC236}">
                <a16:creationId xmlns:a16="http://schemas.microsoft.com/office/drawing/2014/main" id="{45E68E8A-779A-4C18-BC82-A79EEFE900AD}"/>
              </a:ext>
            </a:extLst>
          </p:cNvPr>
          <p:cNvCxnSpPr>
            <a:cxnSpLocks/>
          </p:cNvCxnSpPr>
          <p:nvPr/>
        </p:nvCxnSpPr>
        <p:spPr>
          <a:xfrm>
            <a:off x="9066342" y="-233814"/>
            <a:ext cx="0" cy="580149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Rak koppling 35">
            <a:extLst>
              <a:ext uri="{FF2B5EF4-FFF2-40B4-BE49-F238E27FC236}">
                <a16:creationId xmlns:a16="http://schemas.microsoft.com/office/drawing/2014/main" id="{6CFD8B48-7991-47F7-9C27-85D92CD11522}"/>
              </a:ext>
            </a:extLst>
          </p:cNvPr>
          <p:cNvCxnSpPr>
            <a:cxnSpLocks/>
          </p:cNvCxnSpPr>
          <p:nvPr/>
        </p:nvCxnSpPr>
        <p:spPr>
          <a:xfrm>
            <a:off x="6164726" y="3032760"/>
            <a:ext cx="58032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877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normAutofit/>
          </a:bodyPr>
          <a:lstStyle/>
          <a:p>
            <a:r>
              <a:rPr lang="nb-NO" sz="4400" dirty="0" err="1">
                <a:latin typeface="+mn-lt"/>
              </a:rPr>
              <a:t>Cap</a:t>
            </a:r>
            <a:endParaRPr lang="nb-NO" sz="4400" dirty="0">
              <a:latin typeface="+mn-lt"/>
            </a:endParaRPr>
          </a:p>
        </p:txBody>
      </p:sp>
      <p:sp>
        <p:nvSpPr>
          <p:cNvPr id="5" name="TextBox 5">
            <a:extLst>
              <a:ext uri="{FF2B5EF4-FFF2-40B4-BE49-F238E27FC236}">
                <a16:creationId xmlns:a16="http://schemas.microsoft.com/office/drawing/2014/main" id="{E3A60BB4-497D-4470-A741-A8D33A9D4AD4}"/>
              </a:ext>
            </a:extLst>
          </p:cNvPr>
          <p:cNvSpPr txBox="1"/>
          <p:nvPr/>
        </p:nvSpPr>
        <p:spPr>
          <a:xfrm>
            <a:off x="642614" y="1641987"/>
            <a:ext cx="11061706" cy="227754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En begrensning på hvor mye handicap kan gå opp.</a:t>
            </a:r>
          </a:p>
          <a:p>
            <a:pPr marL="800100" lvl="1" indent="-342900">
              <a:spcAft>
                <a:spcPts val="1200"/>
              </a:spcAft>
              <a:buFont typeface="Arial"/>
              <a:buChar char="•"/>
            </a:pPr>
            <a:r>
              <a:rPr lang="nb-NO" sz="2800" dirty="0"/>
              <a:t>Maks. 5,0 i løpet av 365 dager.</a:t>
            </a:r>
          </a:p>
          <a:p>
            <a:pPr marL="342900" indent="-342900">
              <a:spcAft>
                <a:spcPts val="1200"/>
              </a:spcAft>
              <a:buFont typeface="Arial"/>
              <a:buChar char="•"/>
            </a:pPr>
            <a:r>
              <a:rPr lang="nb-NO" sz="2800" dirty="0"/>
              <a:t>Forutsetter minst 20 runder i GolfBox.</a:t>
            </a:r>
          </a:p>
          <a:p>
            <a:pPr marL="342900" indent="-342900">
              <a:spcAft>
                <a:spcPts val="1200"/>
              </a:spcAft>
              <a:buFont typeface="Arial"/>
              <a:buChar char="•"/>
            </a:pPr>
            <a:r>
              <a:rPr lang="nb-NO" sz="2800" dirty="0"/>
              <a:t>Vises i GolfBox om </a:t>
            </a:r>
            <a:r>
              <a:rPr lang="en-GB" sz="2800" dirty="0"/>
              <a:t>cap</a:t>
            </a:r>
            <a:r>
              <a:rPr lang="nb-NO" sz="2800" dirty="0"/>
              <a:t>-funksjonen er «aktivert».</a:t>
            </a:r>
          </a:p>
        </p:txBody>
      </p:sp>
      <p:pic>
        <p:nvPicPr>
          <p:cNvPr id="6" name="Bilde 5" descr="Et bilde som inneholder tegning, skilt&#10;&#10;Automatisk generert beskrivelse">
            <a:extLst>
              <a:ext uri="{FF2B5EF4-FFF2-40B4-BE49-F238E27FC236}">
                <a16:creationId xmlns:a16="http://schemas.microsoft.com/office/drawing/2014/main" id="{1B575DEC-75A2-4EB1-A5EC-5A45CA3D0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pic>
        <p:nvPicPr>
          <p:cNvPr id="7" name="Picture Placeholder 8">
            <a:extLst>
              <a:ext uri="{FF2B5EF4-FFF2-40B4-BE49-F238E27FC236}">
                <a16:creationId xmlns:a16="http://schemas.microsoft.com/office/drawing/2014/main" id="{298A4CEF-103F-48E5-854A-AFD86FBBAFC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55063" t="39118" r="4838" b="10169"/>
          <a:stretch/>
        </p:blipFill>
        <p:spPr>
          <a:xfrm>
            <a:off x="9989425" y="137079"/>
            <a:ext cx="1806335" cy="2310369"/>
          </a:xfrm>
          <a:prstGeom prst="rect">
            <a:avLst/>
          </a:prstGeom>
        </p:spPr>
      </p:pic>
    </p:spTree>
    <p:extLst>
      <p:ext uri="{BB962C8B-B14F-4D97-AF65-F5344CB8AC3E}">
        <p14:creationId xmlns:p14="http://schemas.microsoft.com/office/powerpoint/2010/main" val="295837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normAutofit/>
          </a:bodyPr>
          <a:lstStyle/>
          <a:p>
            <a:r>
              <a:rPr lang="nb-NO" sz="3200" dirty="0">
                <a:latin typeface="+mn-lt"/>
              </a:rPr>
              <a:t>Spilleforhold justering (PCC) (nytt)</a:t>
            </a:r>
          </a:p>
        </p:txBody>
      </p:sp>
      <p:sp>
        <p:nvSpPr>
          <p:cNvPr id="5" name="TextBox 5">
            <a:extLst>
              <a:ext uri="{FF2B5EF4-FFF2-40B4-BE49-F238E27FC236}">
                <a16:creationId xmlns:a16="http://schemas.microsoft.com/office/drawing/2014/main" id="{E3A60BB4-497D-4470-A741-A8D33A9D4AD4}"/>
              </a:ext>
            </a:extLst>
          </p:cNvPr>
          <p:cNvSpPr txBox="1"/>
          <p:nvPr/>
        </p:nvSpPr>
        <p:spPr>
          <a:xfrm>
            <a:off x="299562" y="1351508"/>
            <a:ext cx="7987338" cy="41549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Spilleforholdene kan variere på grunn av vær eller baneoppsett.</a:t>
            </a:r>
          </a:p>
          <a:p>
            <a:pPr marL="342900" indent="-342900">
              <a:spcAft>
                <a:spcPts val="1200"/>
              </a:spcAft>
              <a:buFont typeface="Arial"/>
              <a:buChar char="•"/>
            </a:pPr>
            <a:r>
              <a:rPr lang="nb-NO" sz="2800" dirty="0"/>
              <a:t>PCC beregningen tar hensyn til dette.</a:t>
            </a:r>
          </a:p>
          <a:p>
            <a:pPr marL="342900" indent="-342900">
              <a:spcAft>
                <a:spcPts val="1200"/>
              </a:spcAft>
              <a:buFont typeface="Arial"/>
              <a:buChar char="•"/>
            </a:pPr>
            <a:r>
              <a:rPr lang="nb-NO" sz="2800" dirty="0"/>
              <a:t>Sammenligner spillernes resultat på den banen den dagen med deres handicap.</a:t>
            </a:r>
          </a:p>
          <a:p>
            <a:pPr marL="342900" indent="-342900">
              <a:spcAft>
                <a:spcPts val="1200"/>
              </a:spcAft>
              <a:buFont typeface="Arial"/>
              <a:buChar char="•"/>
            </a:pPr>
            <a:r>
              <a:rPr lang="nb-NO" sz="2800" dirty="0"/>
              <a:t>Er det store avvik gjør systemet en justering mellom -1 til +3.</a:t>
            </a:r>
          </a:p>
          <a:p>
            <a:pPr marL="342900" indent="-342900">
              <a:spcAft>
                <a:spcPts val="1200"/>
              </a:spcAft>
              <a:buFont typeface="Arial"/>
              <a:buChar char="•"/>
            </a:pPr>
            <a:r>
              <a:rPr lang="nb-NO" sz="2800" dirty="0"/>
              <a:t>Hvis ingen avvik forventes PCC = 0 (ingen justering).</a:t>
            </a:r>
          </a:p>
        </p:txBody>
      </p:sp>
      <p:pic>
        <p:nvPicPr>
          <p:cNvPr id="6" name="Bilde 5" descr="Et bilde som inneholder tegning, skilt&#10;&#10;Automatisk generert beskrivelse">
            <a:extLst>
              <a:ext uri="{FF2B5EF4-FFF2-40B4-BE49-F238E27FC236}">
                <a16:creationId xmlns:a16="http://schemas.microsoft.com/office/drawing/2014/main" id="{1B575DEC-75A2-4EB1-A5EC-5A45CA3D0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pic>
        <p:nvPicPr>
          <p:cNvPr id="7" name="Bildobjekt 9" descr="En bild som visar gräs, utomhus, fält, spel&#10;&#10;Automatiskt genererad beskrivning">
            <a:extLst>
              <a:ext uri="{FF2B5EF4-FFF2-40B4-BE49-F238E27FC236}">
                <a16:creationId xmlns:a16="http://schemas.microsoft.com/office/drawing/2014/main" id="{128C6501-BCB0-432C-8B91-7060D516AE1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286900" y="0"/>
            <a:ext cx="3905100" cy="5999747"/>
          </a:xfrm>
          <a:prstGeom prst="rect">
            <a:avLst/>
          </a:prstGeom>
        </p:spPr>
      </p:pic>
    </p:spTree>
    <p:extLst>
      <p:ext uri="{BB962C8B-B14F-4D97-AF65-F5344CB8AC3E}">
        <p14:creationId xmlns:p14="http://schemas.microsoft.com/office/powerpoint/2010/main" val="64508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641">
            <a:extLst>
              <a:ext uri="{FF2B5EF4-FFF2-40B4-BE49-F238E27FC236}">
                <a16:creationId xmlns:a16="http://schemas.microsoft.com/office/drawing/2014/main" id="{2D095AB7-610E-4066-B7AD-3B49305D4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775" y="1324537"/>
            <a:ext cx="7054959" cy="3968415"/>
          </a:xfrm>
          <a:prstGeom prst="rect">
            <a:avLst/>
          </a:prstGeom>
        </p:spPr>
      </p:pic>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p:txBody>
          <a:bodyPr>
            <a:normAutofit/>
          </a:bodyPr>
          <a:lstStyle/>
          <a:p>
            <a:r>
              <a:rPr lang="nb-NO" sz="4400" dirty="0">
                <a:latin typeface="+mn-lt"/>
              </a:rPr>
              <a:t>Seks handicapsystemer…..</a:t>
            </a:r>
          </a:p>
        </p:txBody>
      </p:sp>
      <p:pic>
        <p:nvPicPr>
          <p:cNvPr id="4" name="Bilde 3" descr="Et bilde som inneholder tegning, skilt&#10;&#10;Automatisk generert beskrivelse">
            <a:extLst>
              <a:ext uri="{FF2B5EF4-FFF2-40B4-BE49-F238E27FC236}">
                <a16:creationId xmlns:a16="http://schemas.microsoft.com/office/drawing/2014/main" id="{E1C38142-E7FF-48C6-9EE0-4B739FCF2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pic>
        <p:nvPicPr>
          <p:cNvPr id="5" name="Picture 2" descr="Bildresultat för world handicap system">
            <a:extLst>
              <a:ext uri="{FF2B5EF4-FFF2-40B4-BE49-F238E27FC236}">
                <a16:creationId xmlns:a16="http://schemas.microsoft.com/office/drawing/2014/main" id="{28C31A84-D400-4CC2-B06B-AD191E2C076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34266" y="1624404"/>
            <a:ext cx="4927773" cy="2742694"/>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4913BE46-7F98-4648-814E-657C3FC94D2B}"/>
              </a:ext>
            </a:extLst>
          </p:cNvPr>
          <p:cNvSpPr/>
          <p:nvPr/>
        </p:nvSpPr>
        <p:spPr>
          <a:xfrm>
            <a:off x="4902775" y="3939902"/>
            <a:ext cx="2223109" cy="14876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1D25D732-194F-4AB0-A605-1D2772F82C0E}"/>
              </a:ext>
            </a:extLst>
          </p:cNvPr>
          <p:cNvSpPr/>
          <p:nvPr/>
        </p:nvSpPr>
        <p:spPr>
          <a:xfrm>
            <a:off x="5641988" y="3511370"/>
            <a:ext cx="744682" cy="1008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520850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normAutofit/>
          </a:bodyPr>
          <a:lstStyle/>
          <a:p>
            <a:r>
              <a:rPr lang="nb-NO" sz="4400" dirty="0">
                <a:latin typeface="+mn-lt"/>
              </a:rPr>
              <a:t>Uvanlig god score (nytt)</a:t>
            </a:r>
          </a:p>
        </p:txBody>
      </p:sp>
      <p:sp>
        <p:nvSpPr>
          <p:cNvPr id="5" name="TextBox 5">
            <a:extLst>
              <a:ext uri="{FF2B5EF4-FFF2-40B4-BE49-F238E27FC236}">
                <a16:creationId xmlns:a16="http://schemas.microsoft.com/office/drawing/2014/main" id="{E3A60BB4-497D-4470-A741-A8D33A9D4AD4}"/>
              </a:ext>
            </a:extLst>
          </p:cNvPr>
          <p:cNvSpPr txBox="1"/>
          <p:nvPr/>
        </p:nvSpPr>
        <p:spPr>
          <a:xfrm>
            <a:off x="180387" y="1670128"/>
            <a:ext cx="6250893" cy="246221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400" dirty="0"/>
              <a:t>Slår inn hvis handicap spilt til er minst 7,0 slag bedre enn handicap (tilsvarende 43 poeng eller mer i Stableford).</a:t>
            </a:r>
          </a:p>
          <a:p>
            <a:pPr marL="342900" indent="-342900">
              <a:spcAft>
                <a:spcPts val="1200"/>
              </a:spcAft>
              <a:buFont typeface="Arial"/>
              <a:buChar char="•"/>
            </a:pPr>
            <a:r>
              <a:rPr lang="nb-NO" sz="2400" dirty="0"/>
              <a:t>Funksjonen medfører ytterligere senkning av handicap fordi spilleren har demonstrert en spillestyrke langt bedre enn sitt handicap.</a:t>
            </a:r>
          </a:p>
        </p:txBody>
      </p:sp>
      <p:pic>
        <p:nvPicPr>
          <p:cNvPr id="6" name="Bilde 5" descr="Et bilde som inneholder tegning, skilt&#10;&#10;Automatisk generert beskrivelse">
            <a:extLst>
              <a:ext uri="{FF2B5EF4-FFF2-40B4-BE49-F238E27FC236}">
                <a16:creationId xmlns:a16="http://schemas.microsoft.com/office/drawing/2014/main" id="{1B575DEC-75A2-4EB1-A5EC-5A45CA3D0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pic>
        <p:nvPicPr>
          <p:cNvPr id="7" name="Picture 4">
            <a:extLst>
              <a:ext uri="{FF2B5EF4-FFF2-40B4-BE49-F238E27FC236}">
                <a16:creationId xmlns:a16="http://schemas.microsoft.com/office/drawing/2014/main" id="{C79069AF-298E-4C31-A783-A4EBA6818373}"/>
              </a:ext>
            </a:extLst>
          </p:cNvPr>
          <p:cNvPicPr>
            <a:picLocks noChangeAspect="1"/>
          </p:cNvPicPr>
          <p:nvPr/>
        </p:nvPicPr>
        <p:blipFill rotWithShape="1">
          <a:blip r:embed="rId4">
            <a:extLst>
              <a:ext uri="{28A0092B-C50C-407E-A947-70E740481C1C}">
                <a14:useLocalDpi xmlns:a14="http://schemas.microsoft.com/office/drawing/2010/main" val="0"/>
              </a:ext>
            </a:extLst>
          </a:blip>
          <a:srcRect b="8774"/>
          <a:stretch/>
        </p:blipFill>
        <p:spPr>
          <a:xfrm>
            <a:off x="2387600" y="4511460"/>
            <a:ext cx="1056640" cy="1413027"/>
          </a:xfrm>
          <a:prstGeom prst="rect">
            <a:avLst/>
          </a:prstGeom>
        </p:spPr>
      </p:pic>
    </p:spTree>
    <p:extLst>
      <p:ext uri="{BB962C8B-B14F-4D97-AF65-F5344CB8AC3E}">
        <p14:creationId xmlns:p14="http://schemas.microsoft.com/office/powerpoint/2010/main" val="419465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normAutofit/>
          </a:bodyPr>
          <a:lstStyle/>
          <a:p>
            <a:r>
              <a:rPr lang="nb-NO" sz="4400" dirty="0">
                <a:latin typeface="+mn-lt"/>
              </a:rPr>
              <a:t>Komitétiltak</a:t>
            </a:r>
          </a:p>
        </p:txBody>
      </p:sp>
      <p:sp>
        <p:nvSpPr>
          <p:cNvPr id="5" name="TextBox 5">
            <a:extLst>
              <a:ext uri="{FF2B5EF4-FFF2-40B4-BE49-F238E27FC236}">
                <a16:creationId xmlns:a16="http://schemas.microsoft.com/office/drawing/2014/main" id="{E3A60BB4-497D-4470-A741-A8D33A9D4AD4}"/>
              </a:ext>
            </a:extLst>
          </p:cNvPr>
          <p:cNvSpPr txBox="1"/>
          <p:nvPr/>
        </p:nvSpPr>
        <p:spPr>
          <a:xfrm>
            <a:off x="180387" y="1500576"/>
            <a:ext cx="7909801" cy="489364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cs typeface="Calibri" panose="020F0502020204030204"/>
              </a:rPr>
              <a:t>Klubbens handicapkomité kan gjøre manuelle justeringer ved behov.</a:t>
            </a:r>
          </a:p>
          <a:p>
            <a:pPr marL="342900" indent="-342900">
              <a:spcAft>
                <a:spcPts val="1200"/>
              </a:spcAft>
              <a:buFont typeface="Arial"/>
              <a:buChar char="•"/>
            </a:pPr>
            <a:r>
              <a:rPr lang="nb-NO" sz="2800" dirty="0">
                <a:cs typeface="Calibri" panose="020F0502020204030204"/>
              </a:rPr>
              <a:t>Spillere kan be om en handicaprevisjon (ved forandret spillestyrke).</a:t>
            </a:r>
          </a:p>
          <a:p>
            <a:pPr marL="342900" indent="-342900">
              <a:spcAft>
                <a:spcPts val="1200"/>
              </a:spcAft>
              <a:buFont typeface="Arial"/>
              <a:buChar char="•"/>
            </a:pPr>
            <a:r>
              <a:rPr lang="nb-NO" sz="2800" dirty="0">
                <a:cs typeface="Calibri" panose="020F0502020204030204"/>
              </a:rPr>
              <a:t>Gjennomføre </a:t>
            </a:r>
            <a:r>
              <a:rPr lang="nb-NO" sz="2800" dirty="0" err="1">
                <a:cs typeface="Calibri" panose="020F0502020204030204"/>
              </a:rPr>
              <a:t>årsrevisjon</a:t>
            </a:r>
            <a:r>
              <a:rPr lang="nb-NO" sz="2800" dirty="0">
                <a:cs typeface="Calibri" panose="020F0502020204030204"/>
              </a:rPr>
              <a:t>.</a:t>
            </a:r>
          </a:p>
          <a:p>
            <a:pPr marL="342900" indent="-342900">
              <a:spcAft>
                <a:spcPts val="1200"/>
              </a:spcAft>
              <a:buFont typeface="Arial"/>
              <a:buChar char="•"/>
            </a:pPr>
            <a:r>
              <a:rPr lang="nb-NO" sz="2800" dirty="0">
                <a:cs typeface="Calibri" panose="020F0502020204030204"/>
              </a:rPr>
              <a:t>Inndra eller fryse handicap.</a:t>
            </a:r>
          </a:p>
          <a:p>
            <a:pPr marL="342900" indent="-342900">
              <a:spcAft>
                <a:spcPts val="1200"/>
              </a:spcAft>
              <a:buFont typeface="Arial"/>
              <a:buChar char="•"/>
            </a:pPr>
            <a:r>
              <a:rPr lang="nb-NO" sz="2800" dirty="0">
                <a:cs typeface="Calibri" panose="020F0502020204030204"/>
              </a:rPr>
              <a:t>Legge inn straffescore.</a:t>
            </a:r>
          </a:p>
          <a:p>
            <a:pPr marL="342900" indent="-342900">
              <a:spcAft>
                <a:spcPts val="1200"/>
              </a:spcAft>
              <a:buFont typeface="Arial"/>
              <a:buChar char="•"/>
            </a:pPr>
            <a:r>
              <a:rPr lang="nb-NO" sz="2800" dirty="0">
                <a:solidFill>
                  <a:srgbClr val="FF0000"/>
                </a:solidFill>
                <a:cs typeface="Calibri" panose="020F0502020204030204"/>
              </a:rPr>
              <a:t>Legg inn kontaktinfo til klubbens handicapansvarlig</a:t>
            </a:r>
          </a:p>
          <a:p>
            <a:pPr>
              <a:spcAft>
                <a:spcPts val="1200"/>
              </a:spcAft>
            </a:pPr>
            <a:endParaRPr lang="nb-NO" sz="2800" dirty="0">
              <a:cs typeface="Calibri" panose="020F0502020204030204"/>
            </a:endParaRPr>
          </a:p>
        </p:txBody>
      </p:sp>
      <p:pic>
        <p:nvPicPr>
          <p:cNvPr id="6" name="Bilde 5" descr="Et bilde som inneholder tegning, skilt&#10;&#10;Automatisk generert beskrivelse">
            <a:extLst>
              <a:ext uri="{FF2B5EF4-FFF2-40B4-BE49-F238E27FC236}">
                <a16:creationId xmlns:a16="http://schemas.microsoft.com/office/drawing/2014/main" id="{1B575DEC-75A2-4EB1-A5EC-5A45CA3D0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pic>
        <p:nvPicPr>
          <p:cNvPr id="8" name="Bildobjekt 25">
            <a:extLst>
              <a:ext uri="{FF2B5EF4-FFF2-40B4-BE49-F238E27FC236}">
                <a16:creationId xmlns:a16="http://schemas.microsoft.com/office/drawing/2014/main" id="{F5C73A07-5486-455F-84BB-58C20FC29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012" y="977304"/>
            <a:ext cx="3275601" cy="4476968"/>
          </a:xfrm>
          <a:prstGeom prst="rect">
            <a:avLst/>
          </a:prstGeom>
        </p:spPr>
      </p:pic>
    </p:spTree>
    <p:extLst>
      <p:ext uri="{BB962C8B-B14F-4D97-AF65-F5344CB8AC3E}">
        <p14:creationId xmlns:p14="http://schemas.microsoft.com/office/powerpoint/2010/main" val="11001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lstStyle/>
          <a:p>
            <a:r>
              <a:rPr lang="nb-NO" dirty="0"/>
              <a:t>Justert bruttoscore (bruk av netto dobbel bogey justering)</a:t>
            </a:r>
          </a:p>
        </p:txBody>
      </p:sp>
      <p:sp>
        <p:nvSpPr>
          <p:cNvPr id="5" name="Rektangel 4">
            <a:extLst>
              <a:ext uri="{FF2B5EF4-FFF2-40B4-BE49-F238E27FC236}">
                <a16:creationId xmlns:a16="http://schemas.microsoft.com/office/drawing/2014/main" id="{F247FCF3-848C-4794-B81D-7445D62D44DF}"/>
              </a:ext>
            </a:extLst>
          </p:cNvPr>
          <p:cNvSpPr/>
          <p:nvPr/>
        </p:nvSpPr>
        <p:spPr>
          <a:xfrm>
            <a:off x="-1" y="-72395"/>
            <a:ext cx="12192001" cy="6107435"/>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ittel 1">
            <a:extLst>
              <a:ext uri="{FF2B5EF4-FFF2-40B4-BE49-F238E27FC236}">
                <a16:creationId xmlns:a16="http://schemas.microsoft.com/office/drawing/2014/main" id="{F86575A0-087B-4EEF-923A-29B3D3B245A3}"/>
              </a:ext>
            </a:extLst>
          </p:cNvPr>
          <p:cNvSpPr txBox="1">
            <a:spLocks/>
          </p:cNvSpPr>
          <p:nvPr/>
        </p:nvSpPr>
        <p:spPr>
          <a:xfrm>
            <a:off x="0" y="-72395"/>
            <a:ext cx="12192000" cy="6107435"/>
          </a:xfrm>
          <a:prstGeom prst="rect">
            <a:avLst/>
          </a:prstGeom>
        </p:spPr>
        <p:txBody>
          <a:bodyPr lIns="365760" anchor="ctr">
            <a:normAutofit/>
          </a:bodyPr>
          <a:lstStyle>
            <a:lvl1pPr marL="268288" indent="0"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r>
              <a:rPr lang="nb-NO" sz="4400" dirty="0">
                <a:solidFill>
                  <a:schemeClr val="bg1"/>
                </a:solidFill>
                <a:latin typeface="+mn-lt"/>
              </a:rPr>
              <a:t>Overgangen fra </a:t>
            </a:r>
          </a:p>
          <a:p>
            <a:r>
              <a:rPr lang="nb-NO" sz="4400" dirty="0">
                <a:solidFill>
                  <a:schemeClr val="bg1"/>
                </a:solidFill>
                <a:latin typeface="+mn-lt"/>
              </a:rPr>
              <a:t>EGA Handicap System til </a:t>
            </a:r>
          </a:p>
          <a:p>
            <a:r>
              <a:rPr lang="nb-NO" sz="4400" dirty="0">
                <a:solidFill>
                  <a:schemeClr val="bg1"/>
                </a:solidFill>
                <a:latin typeface="+mn-lt"/>
              </a:rPr>
              <a:t>World Handicap System</a:t>
            </a:r>
          </a:p>
          <a:p>
            <a:r>
              <a:rPr lang="nb-NO" sz="4400" dirty="0">
                <a:solidFill>
                  <a:schemeClr val="bg1"/>
                </a:solidFill>
                <a:latin typeface="+mn-lt"/>
              </a:rPr>
              <a:t>1. mars 2020</a:t>
            </a:r>
          </a:p>
        </p:txBody>
      </p:sp>
      <p:pic>
        <p:nvPicPr>
          <p:cNvPr id="7" name="Bilde 6" descr="Et bilde som inneholder tegning, skilt&#10;&#10;Automatisk generert beskrivelse">
            <a:extLst>
              <a:ext uri="{FF2B5EF4-FFF2-40B4-BE49-F238E27FC236}">
                <a16:creationId xmlns:a16="http://schemas.microsoft.com/office/drawing/2014/main" id="{5EB14846-0A50-430D-B6A2-54566CD9A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833119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A77A2B18-F07D-4C3E-A37F-E8CE9F69D4FA}"/>
              </a:ext>
            </a:extLst>
          </p:cNvPr>
          <p:cNvSpPr txBox="1"/>
          <p:nvPr/>
        </p:nvSpPr>
        <p:spPr>
          <a:xfrm>
            <a:off x="299849" y="1864128"/>
            <a:ext cx="7300903" cy="34163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Kan ikke forutsi for alle norske golfere – kan bli høyere, lavere eller det samme.</a:t>
            </a:r>
          </a:p>
          <a:p>
            <a:pPr marL="342900" indent="-342900">
              <a:spcAft>
                <a:spcPts val="1200"/>
              </a:spcAft>
              <a:buFont typeface="Arial"/>
              <a:buChar char="•"/>
            </a:pPr>
            <a:r>
              <a:rPr lang="nb-NO" sz="2800" dirty="0"/>
              <a:t>Kommer an på antall registrerte runder – og om du har registrert både gode og dårlige runder.</a:t>
            </a:r>
          </a:p>
          <a:p>
            <a:pPr marL="342900" indent="-342900">
              <a:spcAft>
                <a:spcPts val="1200"/>
              </a:spcAft>
              <a:buFont typeface="Arial"/>
              <a:buChar char="•"/>
            </a:pPr>
            <a:r>
              <a:rPr lang="nb-NO" sz="2800" dirty="0"/>
              <a:t>Spillere hvis handicap er på vei opp får generelt et høyere handicap.</a:t>
            </a:r>
          </a:p>
        </p:txBody>
      </p:sp>
      <p:pic>
        <p:nvPicPr>
          <p:cNvPr id="6" name="Bilde 5" descr="Et bilde som inneholder tegning, skilt&#10;&#10;Automatisk generert beskrivelse">
            <a:extLst>
              <a:ext uri="{FF2B5EF4-FFF2-40B4-BE49-F238E27FC236}">
                <a16:creationId xmlns:a16="http://schemas.microsoft.com/office/drawing/2014/main" id="{F9C2CBB7-D5EC-4676-8AE3-0246D709A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pic>
        <p:nvPicPr>
          <p:cNvPr id="7" name="Bildobjekt 10">
            <a:extLst>
              <a:ext uri="{FF2B5EF4-FFF2-40B4-BE49-F238E27FC236}">
                <a16:creationId xmlns:a16="http://schemas.microsoft.com/office/drawing/2014/main" id="{135DA370-78EC-4B14-8821-7811D0435E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14094" y="0"/>
            <a:ext cx="3999831" cy="5999747"/>
          </a:xfrm>
          <a:prstGeom prst="rect">
            <a:avLst/>
          </a:prstGeom>
        </p:spPr>
      </p:pic>
      <p:pic>
        <p:nvPicPr>
          <p:cNvPr id="8" name="Bild 7">
            <a:extLst>
              <a:ext uri="{FF2B5EF4-FFF2-40B4-BE49-F238E27FC236}">
                <a16:creationId xmlns:a16="http://schemas.microsoft.com/office/drawing/2014/main" id="{15209D13-C869-455A-ADF4-20DF74C85C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77157" y="900457"/>
            <a:ext cx="4075728" cy="4424211"/>
          </a:xfrm>
          <a:prstGeom prst="rect">
            <a:avLst/>
          </a:prstGeom>
        </p:spPr>
      </p:pic>
      <p:sp>
        <p:nvSpPr>
          <p:cNvPr id="11" name="Rektangel 10">
            <a:extLst>
              <a:ext uri="{FF2B5EF4-FFF2-40B4-BE49-F238E27FC236}">
                <a16:creationId xmlns:a16="http://schemas.microsoft.com/office/drawing/2014/main" id="{907082D2-4726-4108-B8B6-6734586D1AD4}"/>
              </a:ext>
            </a:extLst>
          </p:cNvPr>
          <p:cNvSpPr/>
          <p:nvPr/>
        </p:nvSpPr>
        <p:spPr>
          <a:xfrm>
            <a:off x="8450799" y="1372867"/>
            <a:ext cx="3726419" cy="26930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sv-SE" sz="3600" b="0" i="0" u="none" strike="noStrike" kern="1200" cap="none" spc="-70" normalizeH="0" baseline="0" noProof="0" dirty="0">
                <a:ln>
                  <a:noFill/>
                </a:ln>
                <a:solidFill>
                  <a:prstClr val="white"/>
                </a:solidFill>
                <a:effectLst/>
                <a:uLnTx/>
                <a:uFillTx/>
                <a:latin typeface="Arial Black"/>
                <a:ea typeface="+mn-ea"/>
                <a:cs typeface="+mn-cs"/>
              </a:rPr>
              <a:t>Tips!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sv-SE" sz="3200" b="0" i="0" u="none" strike="noStrike" kern="1200" cap="none" spc="-70" normalizeH="0" baseline="0" noProof="0" dirty="0">
                <a:ln>
                  <a:noFill/>
                </a:ln>
                <a:solidFill>
                  <a:prstClr val="white"/>
                </a:solidFill>
                <a:effectLst/>
                <a:uLnTx/>
                <a:uFillTx/>
                <a:latin typeface="Calibri"/>
                <a:ea typeface="+mn-ea"/>
                <a:cs typeface="+mn-cs"/>
              </a:rPr>
              <a:t>Registrer både dine gode og dårlige runder for å få et riktigere handicap.</a:t>
            </a:r>
          </a:p>
        </p:txBody>
      </p:sp>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2490"/>
            <a:ext cx="8177157" cy="1236235"/>
          </a:xfrm>
        </p:spPr>
        <p:txBody>
          <a:bodyPr>
            <a:noAutofit/>
          </a:bodyPr>
          <a:lstStyle/>
          <a:p>
            <a:r>
              <a:rPr lang="nb-NO" sz="4000" dirty="0">
                <a:latin typeface="+mn-lt"/>
              </a:rPr>
              <a:t>Hva kommer til å skje med mitt handicap?</a:t>
            </a:r>
          </a:p>
        </p:txBody>
      </p:sp>
    </p:spTree>
    <p:extLst>
      <p:ext uri="{BB962C8B-B14F-4D97-AF65-F5344CB8AC3E}">
        <p14:creationId xmlns:p14="http://schemas.microsoft.com/office/powerpoint/2010/main" val="380971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normAutofit/>
          </a:bodyPr>
          <a:lstStyle/>
          <a:p>
            <a:r>
              <a:rPr lang="nb-NO" sz="4400" dirty="0">
                <a:latin typeface="+mn-lt"/>
              </a:rPr>
              <a:t>20 eller flere runder</a:t>
            </a:r>
          </a:p>
        </p:txBody>
      </p:sp>
      <p:sp>
        <p:nvSpPr>
          <p:cNvPr id="5" name="TextBox 5">
            <a:extLst>
              <a:ext uri="{FF2B5EF4-FFF2-40B4-BE49-F238E27FC236}">
                <a16:creationId xmlns:a16="http://schemas.microsoft.com/office/drawing/2014/main" id="{E3A60BB4-497D-4470-A741-A8D33A9D4AD4}"/>
              </a:ext>
            </a:extLst>
          </p:cNvPr>
          <p:cNvSpPr txBox="1"/>
          <p:nvPr/>
        </p:nvSpPr>
        <p:spPr>
          <a:xfrm>
            <a:off x="180387" y="1500576"/>
            <a:ext cx="7317693" cy="196977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cs typeface="Calibri" panose="020F0502020204030204"/>
              </a:rPr>
              <a:t>GolfBox beregner nytt handicap etter regelen «gjennomsnittet av de 8 beste av de siste 20».</a:t>
            </a:r>
          </a:p>
          <a:p>
            <a:pPr marL="342900" indent="-342900">
              <a:spcAft>
                <a:spcPts val="1200"/>
              </a:spcAft>
              <a:buFont typeface="Arial"/>
              <a:buChar char="•"/>
            </a:pPr>
            <a:r>
              <a:rPr lang="nb-NO" sz="2800" dirty="0">
                <a:cs typeface="Calibri" panose="020F0502020204030204"/>
              </a:rPr>
              <a:t>Bare scorer registrert i perioden 1. januar 2017 til 28. februar 2020 er med.</a:t>
            </a:r>
          </a:p>
        </p:txBody>
      </p:sp>
      <p:pic>
        <p:nvPicPr>
          <p:cNvPr id="6" name="Bilde 5" descr="Et bilde som inneholder tegning, skilt&#10;&#10;Automatisk generert beskrivelse">
            <a:extLst>
              <a:ext uri="{FF2B5EF4-FFF2-40B4-BE49-F238E27FC236}">
                <a16:creationId xmlns:a16="http://schemas.microsoft.com/office/drawing/2014/main" id="{1B575DEC-75A2-4EB1-A5EC-5A45CA3D0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115239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172720" y="145674"/>
            <a:ext cx="8863794" cy="1236235"/>
          </a:xfrm>
        </p:spPr>
        <p:txBody>
          <a:bodyPr>
            <a:noAutofit/>
          </a:bodyPr>
          <a:lstStyle/>
          <a:p>
            <a:r>
              <a:rPr lang="nb-NO" sz="4400" dirty="0">
                <a:latin typeface="+mn-lt"/>
              </a:rPr>
              <a:t>Færre enn 20 runder</a:t>
            </a:r>
          </a:p>
        </p:txBody>
      </p:sp>
      <p:sp>
        <p:nvSpPr>
          <p:cNvPr id="5" name="TextBox 5">
            <a:extLst>
              <a:ext uri="{FF2B5EF4-FFF2-40B4-BE49-F238E27FC236}">
                <a16:creationId xmlns:a16="http://schemas.microsoft.com/office/drawing/2014/main" id="{A77A2B18-F07D-4C3E-A37F-E8CE9F69D4FA}"/>
              </a:ext>
            </a:extLst>
          </p:cNvPr>
          <p:cNvSpPr txBox="1"/>
          <p:nvPr/>
        </p:nvSpPr>
        <p:spPr>
          <a:xfrm>
            <a:off x="395105" y="1428452"/>
            <a:ext cx="7300903" cy="40010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Ditt handicap blir beregnet ut ifra de rundene du har.</a:t>
            </a:r>
          </a:p>
          <a:p>
            <a:pPr marL="342900" indent="-342900">
              <a:spcAft>
                <a:spcPts val="1200"/>
              </a:spcAft>
              <a:buFont typeface="Arial"/>
              <a:buChar char="•"/>
            </a:pPr>
            <a:r>
              <a:rPr lang="nb-NO" sz="2800" dirty="0"/>
              <a:t>Gjennomsnittet beregnes på færre runder etter en tabell over 1-19 runder.</a:t>
            </a:r>
          </a:p>
          <a:p>
            <a:pPr marL="342900" indent="-342900">
              <a:spcAft>
                <a:spcPts val="1200"/>
              </a:spcAft>
              <a:buFont typeface="Arial"/>
              <a:buChar char="•"/>
            </a:pPr>
            <a:r>
              <a:rPr lang="nb-NO" sz="2800" dirty="0"/>
              <a:t>Systemet gir hver spiller én fiktiv score lik EGA handicap + 2,0.</a:t>
            </a:r>
          </a:p>
          <a:p>
            <a:pPr marL="800100" lvl="1" indent="-342900">
              <a:spcAft>
                <a:spcPts val="1200"/>
              </a:spcAft>
              <a:buFont typeface="Arial"/>
              <a:buChar char="•"/>
            </a:pPr>
            <a:r>
              <a:rPr lang="nb-NO" sz="2800" dirty="0"/>
              <a:t>Formål: ikke så store endringer ved overgangen.</a:t>
            </a:r>
          </a:p>
        </p:txBody>
      </p:sp>
      <p:pic>
        <p:nvPicPr>
          <p:cNvPr id="6" name="Bilde 5" descr="Et bilde som inneholder tegning, skilt&#10;&#10;Automatisk generert beskrivelse">
            <a:extLst>
              <a:ext uri="{FF2B5EF4-FFF2-40B4-BE49-F238E27FC236}">
                <a16:creationId xmlns:a16="http://schemas.microsoft.com/office/drawing/2014/main" id="{F9C2CBB7-D5EC-4676-8AE3-0246D709A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165003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lstStyle/>
          <a:p>
            <a:r>
              <a:rPr lang="nb-NO" dirty="0"/>
              <a:t>Justert bruttoscore (bruk av netto dobbel bogey justering)</a:t>
            </a:r>
          </a:p>
        </p:txBody>
      </p:sp>
      <p:sp>
        <p:nvSpPr>
          <p:cNvPr id="5" name="Rektangel 4">
            <a:extLst>
              <a:ext uri="{FF2B5EF4-FFF2-40B4-BE49-F238E27FC236}">
                <a16:creationId xmlns:a16="http://schemas.microsoft.com/office/drawing/2014/main" id="{F247FCF3-848C-4794-B81D-7445D62D44DF}"/>
              </a:ext>
            </a:extLst>
          </p:cNvPr>
          <p:cNvSpPr/>
          <p:nvPr/>
        </p:nvSpPr>
        <p:spPr>
          <a:xfrm>
            <a:off x="-1" y="-72395"/>
            <a:ext cx="12192001" cy="6107435"/>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ittel 1">
            <a:extLst>
              <a:ext uri="{FF2B5EF4-FFF2-40B4-BE49-F238E27FC236}">
                <a16:creationId xmlns:a16="http://schemas.microsoft.com/office/drawing/2014/main" id="{F86575A0-087B-4EEF-923A-29B3D3B245A3}"/>
              </a:ext>
            </a:extLst>
          </p:cNvPr>
          <p:cNvSpPr txBox="1">
            <a:spLocks/>
          </p:cNvSpPr>
          <p:nvPr/>
        </p:nvSpPr>
        <p:spPr>
          <a:xfrm>
            <a:off x="293570" y="1977092"/>
            <a:ext cx="11181347" cy="1686560"/>
          </a:xfrm>
          <a:prstGeom prst="rect">
            <a:avLst/>
          </a:prstGeom>
        </p:spPr>
        <p:txBody>
          <a:bodyPr lIns="365760" anchor="ctr">
            <a:noAutofit/>
          </a:bodyPr>
          <a:lstStyle>
            <a:lvl1pPr marL="268288" indent="0"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r>
              <a:rPr lang="nb-NO" sz="4400" dirty="0">
                <a:solidFill>
                  <a:schemeClr val="bg1"/>
                </a:solidFill>
                <a:latin typeface="+mn-lt"/>
              </a:rPr>
              <a:t>Eksempler på beregning av handicap ved færre enn 20 runder ved overgangen</a:t>
            </a:r>
          </a:p>
        </p:txBody>
      </p:sp>
      <p:pic>
        <p:nvPicPr>
          <p:cNvPr id="7" name="Bilde 6" descr="Et bilde som inneholder tegning, skilt&#10;&#10;Automatisk generert beskrivelse">
            <a:extLst>
              <a:ext uri="{FF2B5EF4-FFF2-40B4-BE49-F238E27FC236}">
                <a16:creationId xmlns:a16="http://schemas.microsoft.com/office/drawing/2014/main" id="{5EB14846-0A50-430D-B6A2-54566CD9A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3728591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1432560" y="82819"/>
            <a:ext cx="6096000" cy="526376"/>
          </a:xfrm>
        </p:spPr>
        <p:txBody>
          <a:bodyPr/>
          <a:lstStyle/>
          <a:p>
            <a:r>
              <a:rPr lang="nb-NO" dirty="0"/>
              <a:t>Beregningstabell handicap</a:t>
            </a:r>
          </a:p>
        </p:txBody>
      </p:sp>
      <p:pic>
        <p:nvPicPr>
          <p:cNvPr id="7" name="Bilde 6" descr="Et bilde som inneholder tegning, skilt&#10;&#10;Automatisk generert beskrivelse">
            <a:extLst>
              <a:ext uri="{FF2B5EF4-FFF2-40B4-BE49-F238E27FC236}">
                <a16:creationId xmlns:a16="http://schemas.microsoft.com/office/drawing/2014/main" id="{4FF2993F-78F8-4084-A548-845B4BC9A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741" y="6153968"/>
            <a:ext cx="451152" cy="558358"/>
          </a:xfrm>
          <a:prstGeom prst="rect">
            <a:avLst/>
          </a:prstGeom>
        </p:spPr>
      </p:pic>
      <p:graphicFrame>
        <p:nvGraphicFramePr>
          <p:cNvPr id="8" name="Tabell 7">
            <a:extLst>
              <a:ext uri="{FF2B5EF4-FFF2-40B4-BE49-F238E27FC236}">
                <a16:creationId xmlns:a16="http://schemas.microsoft.com/office/drawing/2014/main" id="{7E4936D7-F4EC-4490-8A2B-FFF8727C580C}"/>
              </a:ext>
            </a:extLst>
          </p:cNvPr>
          <p:cNvGraphicFramePr>
            <a:graphicFrameLocks noGrp="1"/>
          </p:cNvGraphicFramePr>
          <p:nvPr>
            <p:extLst>
              <p:ext uri="{D42A27DB-BD31-4B8C-83A1-F6EECF244321}">
                <p14:modId xmlns:p14="http://schemas.microsoft.com/office/powerpoint/2010/main" val="3811409474"/>
              </p:ext>
            </p:extLst>
          </p:nvPr>
        </p:nvGraphicFramePr>
        <p:xfrm>
          <a:off x="528958" y="672050"/>
          <a:ext cx="7558401" cy="5312195"/>
        </p:xfrm>
        <a:graphic>
          <a:graphicData uri="http://schemas.openxmlformats.org/drawingml/2006/table">
            <a:tbl>
              <a:tblPr firstRow="1" firstCol="1" bandRow="1">
                <a:tableStyleId>{10A1B5D5-9B99-4C35-A422-299274C87663}</a:tableStyleId>
              </a:tblPr>
              <a:tblGrid>
                <a:gridCol w="1572099">
                  <a:extLst>
                    <a:ext uri="{9D8B030D-6E8A-4147-A177-3AD203B41FA5}">
                      <a16:colId xmlns:a16="http://schemas.microsoft.com/office/drawing/2014/main" val="2195327578"/>
                    </a:ext>
                  </a:extLst>
                </a:gridCol>
                <a:gridCol w="1098997">
                  <a:extLst>
                    <a:ext uri="{9D8B030D-6E8A-4147-A177-3AD203B41FA5}">
                      <a16:colId xmlns:a16="http://schemas.microsoft.com/office/drawing/2014/main" val="983778889"/>
                    </a:ext>
                  </a:extLst>
                </a:gridCol>
                <a:gridCol w="1642030">
                  <a:extLst>
                    <a:ext uri="{9D8B030D-6E8A-4147-A177-3AD203B41FA5}">
                      <a16:colId xmlns:a16="http://schemas.microsoft.com/office/drawing/2014/main" val="2897493353"/>
                    </a:ext>
                  </a:extLst>
                </a:gridCol>
                <a:gridCol w="2197995">
                  <a:extLst>
                    <a:ext uri="{9D8B030D-6E8A-4147-A177-3AD203B41FA5}">
                      <a16:colId xmlns:a16="http://schemas.microsoft.com/office/drawing/2014/main" val="1645777023"/>
                    </a:ext>
                  </a:extLst>
                </a:gridCol>
                <a:gridCol w="1047280">
                  <a:extLst>
                    <a:ext uri="{9D8B030D-6E8A-4147-A177-3AD203B41FA5}">
                      <a16:colId xmlns:a16="http://schemas.microsoft.com/office/drawing/2014/main" val="1423489529"/>
                    </a:ext>
                  </a:extLst>
                </a:gridCol>
              </a:tblGrid>
              <a:tr h="760007">
                <a:tc>
                  <a:txBody>
                    <a:bodyPr/>
                    <a:lstStyle/>
                    <a:p>
                      <a:pPr algn="ctr" hangingPunct="0">
                        <a:lnSpc>
                          <a:spcPct val="107000"/>
                        </a:lnSpc>
                        <a:spcBef>
                          <a:spcPts val="300"/>
                        </a:spcBef>
                        <a:spcAft>
                          <a:spcPts val="300"/>
                        </a:spcAft>
                      </a:pPr>
                      <a:r>
                        <a:rPr lang="nb-NO" sz="1600" b="0" noProof="0">
                          <a:effectLst/>
                          <a:latin typeface="Brix Sans Bold" panose="02000000000000000000" pitchFamily="50" charset="0"/>
                        </a:rPr>
                        <a:t>Antal handicap-runder</a:t>
                      </a:r>
                      <a:endParaRPr lang="nb-NO" sz="1600" b="0" noProof="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tc>
                  <a:txBody>
                    <a:bodyPr/>
                    <a:lstStyle/>
                    <a:p>
                      <a:pPr algn="ctr" hangingPunct="0">
                        <a:lnSpc>
                          <a:spcPct val="107000"/>
                        </a:lnSpc>
                        <a:spcBef>
                          <a:spcPts val="300"/>
                        </a:spcBef>
                        <a:spcAft>
                          <a:spcPts val="300"/>
                        </a:spcAft>
                      </a:pPr>
                      <a:r>
                        <a:rPr lang="nb-NO" sz="1600" b="0" noProof="0">
                          <a:solidFill>
                            <a:schemeClr val="tx1"/>
                          </a:solidFill>
                          <a:effectLst/>
                          <a:latin typeface="Brix Sans Bold" panose="02000000000000000000" pitchFamily="50" charset="0"/>
                        </a:rPr>
                        <a:t>Fiktiv </a:t>
                      </a:r>
                      <a:br>
                        <a:rPr lang="nb-NO" sz="1600" b="0" noProof="0">
                          <a:solidFill>
                            <a:schemeClr val="tx1"/>
                          </a:solidFill>
                          <a:effectLst/>
                          <a:latin typeface="Brix Sans Bold" panose="02000000000000000000" pitchFamily="50" charset="0"/>
                        </a:rPr>
                      </a:br>
                      <a:r>
                        <a:rPr lang="nb-NO" sz="1600" b="0" noProof="0">
                          <a:solidFill>
                            <a:schemeClr val="tx1"/>
                          </a:solidFill>
                          <a:effectLst/>
                          <a:latin typeface="Brix Sans Bold" panose="02000000000000000000" pitchFamily="50" charset="0"/>
                        </a:rPr>
                        <a:t>runde</a:t>
                      </a:r>
                      <a:endParaRPr lang="nb-NO" sz="1600" b="0" noProof="0">
                        <a:solidFill>
                          <a:schemeClr val="tx1"/>
                        </a:solidFill>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1">
                          <a:lumMod val="85000"/>
                        </a:schemeClr>
                      </a:fgClr>
                      <a:bgClr>
                        <a:schemeClr val="bg1"/>
                      </a:bgClr>
                    </a:pattFill>
                  </a:tcPr>
                </a:tc>
                <a:tc>
                  <a:txBody>
                    <a:bodyPr/>
                    <a:lstStyle/>
                    <a:p>
                      <a:pPr algn="ctr" hangingPunct="0">
                        <a:lnSpc>
                          <a:spcPct val="107000"/>
                        </a:lnSpc>
                        <a:spcBef>
                          <a:spcPts val="300"/>
                        </a:spcBef>
                        <a:spcAft>
                          <a:spcPts val="300"/>
                        </a:spcAft>
                      </a:pPr>
                      <a:r>
                        <a:rPr lang="nb-NO" sz="1600" b="0" noProof="0">
                          <a:solidFill>
                            <a:schemeClr val="tx1"/>
                          </a:solidFill>
                          <a:effectLst/>
                          <a:latin typeface="Brix Sans Bold" panose="02000000000000000000" pitchFamily="50" charset="0"/>
                        </a:rPr>
                        <a:t>Justert antall handicaprunder</a:t>
                      </a:r>
                      <a:endParaRPr lang="nb-NO" sz="1600" b="0" noProof="0">
                        <a:solidFill>
                          <a:schemeClr val="tx1"/>
                        </a:solidFill>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1">
                          <a:lumMod val="85000"/>
                        </a:schemeClr>
                      </a:fgClr>
                      <a:bgClr>
                        <a:schemeClr val="bg1"/>
                      </a:bgClr>
                    </a:pattFill>
                  </a:tcPr>
                </a:tc>
                <a:tc>
                  <a:txBody>
                    <a:bodyPr/>
                    <a:lstStyle/>
                    <a:p>
                      <a:pPr algn="ctr" hangingPunct="0">
                        <a:lnSpc>
                          <a:spcPct val="107000"/>
                        </a:lnSpc>
                        <a:spcBef>
                          <a:spcPts val="300"/>
                        </a:spcBef>
                        <a:spcAft>
                          <a:spcPts val="300"/>
                        </a:spcAft>
                      </a:pPr>
                      <a:r>
                        <a:rPr lang="nb-NO" sz="1600" b="0" noProof="0">
                          <a:effectLst/>
                          <a:latin typeface="Brix Sans Bold" panose="02000000000000000000" pitchFamily="50" charset="0"/>
                        </a:rPr>
                        <a:t>Handicaprunder som brukes i beregningen</a:t>
                      </a:r>
                      <a:endParaRPr lang="nb-NO" sz="1600" b="0" noProof="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tc>
                  <a:txBody>
                    <a:bodyPr/>
                    <a:lstStyle/>
                    <a:p>
                      <a:pPr algn="ctr" hangingPunct="0">
                        <a:lnSpc>
                          <a:spcPct val="107000"/>
                        </a:lnSpc>
                        <a:spcBef>
                          <a:spcPts val="300"/>
                        </a:spcBef>
                        <a:spcAft>
                          <a:spcPts val="300"/>
                        </a:spcAft>
                      </a:pPr>
                      <a:r>
                        <a:rPr lang="nb-NO" sz="1600" b="0" noProof="0">
                          <a:effectLst/>
                          <a:latin typeface="Brix Sans Bold" panose="02000000000000000000" pitchFamily="50" charset="0"/>
                        </a:rPr>
                        <a:t>Justering</a:t>
                      </a:r>
                      <a:endParaRPr lang="nb-NO" sz="1600" b="0" noProof="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r h="379349">
                <a:tc>
                  <a:txBody>
                    <a:bodyPr/>
                    <a:lstStyle/>
                    <a:p>
                      <a:pPr marR="150495" indent="8890" algn="ctr" hangingPunct="0">
                        <a:lnSpc>
                          <a:spcPct val="107000"/>
                        </a:lnSpc>
                        <a:spcBef>
                          <a:spcPts val="280"/>
                        </a:spcBef>
                        <a:spcAft>
                          <a:spcPts val="0"/>
                        </a:spcAft>
                      </a:pPr>
                      <a:r>
                        <a:rPr lang="nb-NO" sz="1600" b="0" kern="1200" noProof="0">
                          <a:effectLst/>
                          <a:latin typeface="Brix Sans Light" panose="02000000000000000000" pitchFamily="50" charset="0"/>
                        </a:rPr>
                        <a:t>20</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0</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20</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Snittet av laveste 8</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430" algn="ctr" hangingPunct="0">
                        <a:lnSpc>
                          <a:spcPct val="107000"/>
                        </a:lnSpc>
                        <a:spcBef>
                          <a:spcPts val="280"/>
                        </a:spcBef>
                        <a:spcAft>
                          <a:spcPts val="0"/>
                        </a:spcAft>
                      </a:pPr>
                      <a:r>
                        <a:rPr lang="nb-NO" sz="1600" b="0" kern="1200" noProof="0">
                          <a:effectLst/>
                          <a:latin typeface="Brix Sans Light" panose="02000000000000000000" pitchFamily="50" charset="0"/>
                        </a:rPr>
                        <a:t>0</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23200150"/>
                  </a:ext>
                </a:extLst>
              </a:tr>
              <a:tr h="379349">
                <a:tc>
                  <a:txBody>
                    <a:bodyPr/>
                    <a:lstStyle/>
                    <a:p>
                      <a:pPr marR="150495" indent="8890" algn="ctr" hangingPunct="0">
                        <a:lnSpc>
                          <a:spcPct val="107000"/>
                        </a:lnSpc>
                        <a:spcBef>
                          <a:spcPts val="280"/>
                        </a:spcBef>
                        <a:spcAft>
                          <a:spcPts val="0"/>
                        </a:spcAft>
                      </a:pPr>
                      <a:r>
                        <a:rPr lang="nb-NO" sz="1600" b="0" kern="1200" noProof="0">
                          <a:effectLst/>
                          <a:latin typeface="Brix Sans Light" panose="02000000000000000000" pitchFamily="50" charset="0"/>
                        </a:rPr>
                        <a:t>19</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1</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20</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Snittet av laveste 7</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430" algn="ctr" hangingPunct="0">
                        <a:lnSpc>
                          <a:spcPct val="107000"/>
                        </a:lnSpc>
                        <a:spcBef>
                          <a:spcPts val="280"/>
                        </a:spcBef>
                        <a:spcAft>
                          <a:spcPts val="0"/>
                        </a:spcAft>
                      </a:pPr>
                      <a:r>
                        <a:rPr lang="nb-NO" sz="1600" b="0" kern="1200" noProof="0">
                          <a:effectLst/>
                          <a:latin typeface="Brix Sans Light" panose="02000000000000000000" pitchFamily="50" charset="0"/>
                        </a:rPr>
                        <a:t>0</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27924956"/>
                  </a:ext>
                </a:extLst>
              </a:tr>
              <a:tr h="379349">
                <a:tc>
                  <a:txBody>
                    <a:bodyPr/>
                    <a:lstStyle/>
                    <a:p>
                      <a:pPr marR="150495" indent="8890" algn="ctr" hangingPunct="0">
                        <a:lnSpc>
                          <a:spcPct val="107000"/>
                        </a:lnSpc>
                        <a:spcBef>
                          <a:spcPts val="295"/>
                        </a:spcBef>
                        <a:spcAft>
                          <a:spcPts val="0"/>
                        </a:spcAft>
                      </a:pPr>
                      <a:r>
                        <a:rPr lang="nb-NO" sz="1600" b="0" kern="1200" noProof="0">
                          <a:effectLst/>
                          <a:latin typeface="Brix Sans Light" panose="02000000000000000000" pitchFamily="50" charset="0"/>
                        </a:rPr>
                        <a:t>17 – 18</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95"/>
                        </a:spcBef>
                        <a:spcAft>
                          <a:spcPts val="0"/>
                        </a:spcAft>
                      </a:pPr>
                      <a:r>
                        <a:rPr lang="nb-NO" sz="1600" b="0" kern="1200" noProof="0">
                          <a:effectLst/>
                          <a:latin typeface="Brix Sans Light" panose="02000000000000000000" pitchFamily="50" charset="0"/>
                        </a:rPr>
                        <a:t>1</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95"/>
                        </a:spcBef>
                        <a:spcAft>
                          <a:spcPts val="0"/>
                        </a:spcAft>
                      </a:pPr>
                      <a:r>
                        <a:rPr lang="nb-NO" sz="1600" b="0" kern="1200" noProof="0">
                          <a:effectLst/>
                          <a:latin typeface="Brix Sans Light" panose="02000000000000000000" pitchFamily="50" charset="0"/>
                        </a:rPr>
                        <a:t>18–19</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95"/>
                        </a:spcBef>
                        <a:spcAft>
                          <a:spcPts val="0"/>
                        </a:spcAft>
                      </a:pPr>
                      <a:r>
                        <a:rPr lang="nb-NO" sz="1600" b="0" kern="1200" noProof="0">
                          <a:effectLst/>
                          <a:latin typeface="Brix Sans Light" panose="02000000000000000000" pitchFamily="50" charset="0"/>
                        </a:rPr>
                        <a:t>Snittet av laveste 6</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430" algn="ctr" hangingPunct="0">
                        <a:lnSpc>
                          <a:spcPct val="107000"/>
                        </a:lnSpc>
                        <a:spcBef>
                          <a:spcPts val="295"/>
                        </a:spcBef>
                        <a:spcAft>
                          <a:spcPts val="0"/>
                        </a:spcAft>
                      </a:pPr>
                      <a:r>
                        <a:rPr lang="nb-NO" sz="1600" b="0" kern="1200" noProof="0">
                          <a:effectLst/>
                          <a:latin typeface="Brix Sans Light" panose="02000000000000000000" pitchFamily="50" charset="0"/>
                        </a:rPr>
                        <a:t>0</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69248386"/>
                  </a:ext>
                </a:extLst>
              </a:tr>
              <a:tr h="379349">
                <a:tc>
                  <a:txBody>
                    <a:bodyPr/>
                    <a:lstStyle/>
                    <a:p>
                      <a:pPr marR="150495" indent="8890" algn="ctr" hangingPunct="0">
                        <a:lnSpc>
                          <a:spcPct val="107000"/>
                        </a:lnSpc>
                        <a:spcBef>
                          <a:spcPts val="280"/>
                        </a:spcBef>
                        <a:spcAft>
                          <a:spcPts val="0"/>
                        </a:spcAft>
                      </a:pPr>
                      <a:r>
                        <a:rPr lang="nb-NO" sz="1600" b="0" kern="1200" noProof="0">
                          <a:effectLst/>
                          <a:latin typeface="Brix Sans Light" panose="02000000000000000000" pitchFamily="50" charset="0"/>
                        </a:rPr>
                        <a:t>15 – 16</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1</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16–17</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Snittet av laveste 5</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430" algn="ctr" hangingPunct="0">
                        <a:lnSpc>
                          <a:spcPct val="107000"/>
                        </a:lnSpc>
                        <a:spcBef>
                          <a:spcPts val="280"/>
                        </a:spcBef>
                        <a:spcAft>
                          <a:spcPts val="0"/>
                        </a:spcAft>
                      </a:pPr>
                      <a:r>
                        <a:rPr lang="nb-NO" sz="1600" b="0" kern="1200" noProof="0">
                          <a:effectLst/>
                          <a:latin typeface="Brix Sans Light" panose="02000000000000000000" pitchFamily="50" charset="0"/>
                        </a:rPr>
                        <a:t>0</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00119604"/>
                  </a:ext>
                </a:extLst>
              </a:tr>
              <a:tr h="379349">
                <a:tc>
                  <a:txBody>
                    <a:bodyPr/>
                    <a:lstStyle/>
                    <a:p>
                      <a:pPr marR="150495" indent="8890" algn="ctr" hangingPunct="0">
                        <a:lnSpc>
                          <a:spcPct val="107000"/>
                        </a:lnSpc>
                        <a:spcBef>
                          <a:spcPts val="285"/>
                        </a:spcBef>
                        <a:spcAft>
                          <a:spcPts val="0"/>
                        </a:spcAft>
                      </a:pPr>
                      <a:r>
                        <a:rPr lang="nb-NO" sz="1600" b="0" kern="1200" noProof="0">
                          <a:effectLst/>
                          <a:latin typeface="Brix Sans Light" panose="02000000000000000000" pitchFamily="50" charset="0"/>
                        </a:rPr>
                        <a:t>12 – 14</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5"/>
                        </a:spcBef>
                        <a:spcAft>
                          <a:spcPts val="0"/>
                        </a:spcAft>
                      </a:pPr>
                      <a:r>
                        <a:rPr lang="nb-NO" sz="1600" b="0" kern="1200" noProof="0">
                          <a:effectLst/>
                          <a:latin typeface="Brix Sans Light" panose="02000000000000000000" pitchFamily="50" charset="0"/>
                        </a:rPr>
                        <a:t>1</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5"/>
                        </a:spcBef>
                        <a:spcAft>
                          <a:spcPts val="0"/>
                        </a:spcAft>
                      </a:pPr>
                      <a:r>
                        <a:rPr lang="nb-NO" sz="1600" b="0" kern="1200" noProof="0">
                          <a:effectLst/>
                          <a:latin typeface="Brix Sans Light" panose="02000000000000000000" pitchFamily="50" charset="0"/>
                        </a:rPr>
                        <a:t>13–15</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5"/>
                        </a:spcBef>
                        <a:spcAft>
                          <a:spcPts val="0"/>
                        </a:spcAft>
                      </a:pPr>
                      <a:r>
                        <a:rPr lang="nb-NO" sz="1600" b="0" kern="1200" noProof="0">
                          <a:effectLst/>
                          <a:latin typeface="Brix Sans Light" panose="02000000000000000000" pitchFamily="50" charset="0"/>
                        </a:rPr>
                        <a:t>Snittet av laveste 4</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430" algn="ctr" hangingPunct="0">
                        <a:lnSpc>
                          <a:spcPct val="107000"/>
                        </a:lnSpc>
                        <a:spcBef>
                          <a:spcPts val="285"/>
                        </a:spcBef>
                        <a:spcAft>
                          <a:spcPts val="0"/>
                        </a:spcAft>
                      </a:pPr>
                      <a:r>
                        <a:rPr lang="nb-NO" sz="1600" b="0" kern="1200" noProof="0">
                          <a:effectLst/>
                          <a:latin typeface="Brix Sans Light" panose="02000000000000000000" pitchFamily="50" charset="0"/>
                        </a:rPr>
                        <a:t>0</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51419731"/>
                  </a:ext>
                </a:extLst>
              </a:tr>
              <a:tr h="379349">
                <a:tc>
                  <a:txBody>
                    <a:bodyPr/>
                    <a:lstStyle/>
                    <a:p>
                      <a:pPr marR="150495" indent="8890" algn="ctr" hangingPunct="0">
                        <a:lnSpc>
                          <a:spcPct val="107000"/>
                        </a:lnSpc>
                        <a:spcBef>
                          <a:spcPts val="280"/>
                        </a:spcBef>
                        <a:spcAft>
                          <a:spcPts val="0"/>
                        </a:spcAft>
                      </a:pPr>
                      <a:r>
                        <a:rPr lang="nb-NO" sz="1600" b="0" kern="1200" noProof="0">
                          <a:effectLst/>
                          <a:latin typeface="Brix Sans Light" panose="02000000000000000000" pitchFamily="50" charset="0"/>
                        </a:rPr>
                        <a:t>9 – 11</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1</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10–12</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Snittet av laveste 3</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430" algn="ctr" hangingPunct="0">
                        <a:lnSpc>
                          <a:spcPct val="107000"/>
                        </a:lnSpc>
                        <a:spcBef>
                          <a:spcPts val="280"/>
                        </a:spcBef>
                        <a:spcAft>
                          <a:spcPts val="0"/>
                        </a:spcAft>
                      </a:pPr>
                      <a:r>
                        <a:rPr lang="nb-NO" sz="1600" b="0" kern="1200" noProof="0">
                          <a:effectLst/>
                          <a:latin typeface="Brix Sans Light" panose="02000000000000000000" pitchFamily="50" charset="0"/>
                        </a:rPr>
                        <a:t>0</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22651551"/>
                  </a:ext>
                </a:extLst>
              </a:tr>
              <a:tr h="379349">
                <a:tc>
                  <a:txBody>
                    <a:bodyPr/>
                    <a:lstStyle/>
                    <a:p>
                      <a:pPr marR="150495" indent="8890" algn="ctr" hangingPunct="0">
                        <a:lnSpc>
                          <a:spcPct val="107000"/>
                        </a:lnSpc>
                        <a:spcBef>
                          <a:spcPts val="285"/>
                        </a:spcBef>
                        <a:spcAft>
                          <a:spcPts val="0"/>
                        </a:spcAft>
                      </a:pPr>
                      <a:r>
                        <a:rPr lang="nb-NO" sz="1600" b="0" kern="1200" noProof="0">
                          <a:effectLst/>
                          <a:latin typeface="Brix Sans Light" panose="02000000000000000000" pitchFamily="50" charset="0"/>
                        </a:rPr>
                        <a:t>7 – 8</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5"/>
                        </a:spcBef>
                        <a:spcAft>
                          <a:spcPts val="0"/>
                        </a:spcAft>
                      </a:pPr>
                      <a:r>
                        <a:rPr lang="nb-NO" sz="1600" b="0" kern="1200" noProof="0">
                          <a:effectLst/>
                          <a:latin typeface="Brix Sans Light" panose="02000000000000000000" pitchFamily="50" charset="0"/>
                        </a:rPr>
                        <a:t>1</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5"/>
                        </a:spcBef>
                        <a:spcAft>
                          <a:spcPts val="0"/>
                        </a:spcAft>
                      </a:pPr>
                      <a:r>
                        <a:rPr lang="nb-NO" sz="1600" b="0" kern="1200" noProof="0">
                          <a:effectLst/>
                          <a:latin typeface="Brix Sans Light" panose="02000000000000000000" pitchFamily="50" charset="0"/>
                        </a:rPr>
                        <a:t>8–9</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5"/>
                        </a:spcBef>
                        <a:spcAft>
                          <a:spcPts val="0"/>
                        </a:spcAft>
                      </a:pPr>
                      <a:r>
                        <a:rPr lang="nb-NO" sz="1600" b="0" kern="1200" noProof="0">
                          <a:effectLst/>
                          <a:latin typeface="Brix Sans Light" panose="02000000000000000000" pitchFamily="50" charset="0"/>
                        </a:rPr>
                        <a:t>Snittet av laveste 2</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430" algn="ctr" hangingPunct="0">
                        <a:lnSpc>
                          <a:spcPct val="107000"/>
                        </a:lnSpc>
                        <a:spcBef>
                          <a:spcPts val="285"/>
                        </a:spcBef>
                        <a:spcAft>
                          <a:spcPts val="0"/>
                        </a:spcAft>
                      </a:pPr>
                      <a:r>
                        <a:rPr lang="nb-NO" sz="1600" b="0" kern="1200" noProof="0">
                          <a:effectLst/>
                          <a:latin typeface="Brix Sans Light" panose="02000000000000000000" pitchFamily="50" charset="0"/>
                        </a:rPr>
                        <a:t>0</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94177270"/>
                  </a:ext>
                </a:extLst>
              </a:tr>
              <a:tr h="379349">
                <a:tc>
                  <a:txBody>
                    <a:bodyPr/>
                    <a:lstStyle/>
                    <a:p>
                      <a:pPr marR="149860" algn="ctr" hangingPunct="0">
                        <a:lnSpc>
                          <a:spcPct val="107000"/>
                        </a:lnSpc>
                        <a:spcBef>
                          <a:spcPts val="280"/>
                        </a:spcBef>
                        <a:spcAft>
                          <a:spcPts val="0"/>
                        </a:spcAft>
                      </a:pPr>
                      <a:r>
                        <a:rPr lang="nb-NO" sz="1600" b="0" kern="1200" noProof="0">
                          <a:effectLst/>
                          <a:latin typeface="Brix Sans Light" panose="02000000000000000000" pitchFamily="50" charset="0"/>
                        </a:rPr>
                        <a:t>6</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1</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0"/>
                        </a:spcBef>
                        <a:spcAft>
                          <a:spcPts val="0"/>
                        </a:spcAft>
                      </a:pPr>
                      <a:r>
                        <a:rPr lang="nb-NO" sz="1600" b="0" kern="1200" noProof="0" dirty="0">
                          <a:effectLst/>
                          <a:latin typeface="Brix Sans Light" panose="02000000000000000000" pitchFamily="50" charset="0"/>
                        </a:rPr>
                        <a:t>7</a:t>
                      </a:r>
                      <a:endParaRPr lang="nb-NO" sz="1600" b="0" kern="1200" noProof="0" dirty="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0"/>
                        </a:spcBef>
                        <a:spcAft>
                          <a:spcPts val="0"/>
                        </a:spcAft>
                      </a:pPr>
                      <a:r>
                        <a:rPr lang="nb-NO" sz="1600" b="0" kern="1200" noProof="0" dirty="0">
                          <a:effectLst/>
                          <a:latin typeface="Brix Sans Light" panose="02000000000000000000" pitchFamily="50" charset="0"/>
                        </a:rPr>
                        <a:t>Snittet av laveste 2</a:t>
                      </a:r>
                      <a:endParaRPr lang="nb-NO" sz="1600" b="0" kern="1200" noProof="0" dirty="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430" algn="ctr" hangingPunct="0">
                        <a:lnSpc>
                          <a:spcPct val="107000"/>
                        </a:lnSpc>
                        <a:spcBef>
                          <a:spcPts val="280"/>
                        </a:spcBef>
                        <a:spcAft>
                          <a:spcPts val="0"/>
                        </a:spcAft>
                      </a:pPr>
                      <a:r>
                        <a:rPr lang="nb-NO" sz="1600" b="0" kern="1200" noProof="0">
                          <a:effectLst/>
                          <a:latin typeface="Brix Sans Light" panose="02000000000000000000" pitchFamily="50" charset="0"/>
                        </a:rPr>
                        <a:t>-1,0</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04743264"/>
                  </a:ext>
                </a:extLst>
              </a:tr>
              <a:tr h="379349">
                <a:tc>
                  <a:txBody>
                    <a:bodyPr/>
                    <a:lstStyle/>
                    <a:p>
                      <a:pPr marR="151765" algn="ctr" hangingPunct="0">
                        <a:lnSpc>
                          <a:spcPct val="107000"/>
                        </a:lnSpc>
                        <a:spcBef>
                          <a:spcPts val="295"/>
                        </a:spcBef>
                        <a:spcAft>
                          <a:spcPts val="0"/>
                        </a:spcAft>
                      </a:pPr>
                      <a:r>
                        <a:rPr lang="nb-NO" sz="1600" b="0" kern="1200" noProof="0">
                          <a:effectLst/>
                          <a:latin typeface="Brix Sans Light" panose="02000000000000000000" pitchFamily="50" charset="0"/>
                        </a:rPr>
                        <a:t>5</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95"/>
                        </a:spcBef>
                        <a:spcAft>
                          <a:spcPts val="0"/>
                        </a:spcAft>
                      </a:pPr>
                      <a:r>
                        <a:rPr lang="nb-NO" sz="1600" b="0" kern="1200" noProof="0">
                          <a:effectLst/>
                          <a:latin typeface="Brix Sans Light" panose="02000000000000000000" pitchFamily="50" charset="0"/>
                        </a:rPr>
                        <a:t>1</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95"/>
                        </a:spcBef>
                        <a:spcAft>
                          <a:spcPts val="0"/>
                        </a:spcAft>
                      </a:pPr>
                      <a:r>
                        <a:rPr lang="nb-NO" sz="1600" b="0" kern="1200" noProof="0">
                          <a:effectLst/>
                          <a:latin typeface="Brix Sans Light" panose="02000000000000000000" pitchFamily="50" charset="0"/>
                        </a:rPr>
                        <a:t>6</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95"/>
                        </a:spcBef>
                        <a:spcAft>
                          <a:spcPts val="0"/>
                        </a:spcAft>
                      </a:pPr>
                      <a:r>
                        <a:rPr lang="nb-NO" sz="1600" b="0" kern="1200" noProof="0">
                          <a:effectLst/>
                          <a:latin typeface="Brix Sans Light" panose="02000000000000000000" pitchFamily="50" charset="0"/>
                        </a:rPr>
                        <a:t>Laveste 1</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430" algn="ctr" hangingPunct="0">
                        <a:lnSpc>
                          <a:spcPct val="107000"/>
                        </a:lnSpc>
                        <a:spcBef>
                          <a:spcPts val="295"/>
                        </a:spcBef>
                        <a:spcAft>
                          <a:spcPts val="0"/>
                        </a:spcAft>
                      </a:pPr>
                      <a:r>
                        <a:rPr lang="nb-NO" sz="1600" b="0" kern="1200" noProof="0">
                          <a:effectLst/>
                          <a:latin typeface="Brix Sans Light" panose="02000000000000000000" pitchFamily="50" charset="0"/>
                        </a:rPr>
                        <a:t>0</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8052220"/>
                  </a:ext>
                </a:extLst>
              </a:tr>
              <a:tr h="379349">
                <a:tc>
                  <a:txBody>
                    <a:bodyPr/>
                    <a:lstStyle/>
                    <a:p>
                      <a:pPr marR="149860" algn="ctr" hangingPunct="0">
                        <a:lnSpc>
                          <a:spcPct val="107000"/>
                        </a:lnSpc>
                        <a:spcBef>
                          <a:spcPts val="280"/>
                        </a:spcBef>
                        <a:spcAft>
                          <a:spcPts val="0"/>
                        </a:spcAft>
                      </a:pPr>
                      <a:r>
                        <a:rPr lang="nb-NO" sz="1600" b="0" kern="1200" noProof="0">
                          <a:effectLst/>
                          <a:latin typeface="Brix Sans Light" panose="02000000000000000000" pitchFamily="50" charset="0"/>
                        </a:rPr>
                        <a:t>4</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1</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5</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Laveste 1</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430" algn="ctr" hangingPunct="0">
                        <a:lnSpc>
                          <a:spcPct val="107000"/>
                        </a:lnSpc>
                        <a:spcBef>
                          <a:spcPts val="280"/>
                        </a:spcBef>
                        <a:spcAft>
                          <a:spcPts val="0"/>
                        </a:spcAft>
                      </a:pPr>
                      <a:r>
                        <a:rPr lang="nb-NO" sz="1600" b="0" kern="1200" noProof="0">
                          <a:effectLst/>
                          <a:latin typeface="Brix Sans Light" panose="02000000000000000000" pitchFamily="50" charset="0"/>
                        </a:rPr>
                        <a:t>-1,0</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90323990"/>
                  </a:ext>
                </a:extLst>
              </a:tr>
              <a:tr h="379349">
                <a:tc>
                  <a:txBody>
                    <a:bodyPr/>
                    <a:lstStyle/>
                    <a:p>
                      <a:pPr marR="151765" algn="ctr" hangingPunct="0">
                        <a:lnSpc>
                          <a:spcPct val="107000"/>
                        </a:lnSpc>
                        <a:spcBef>
                          <a:spcPts val="280"/>
                        </a:spcBef>
                        <a:spcAft>
                          <a:spcPts val="0"/>
                        </a:spcAft>
                      </a:pPr>
                      <a:r>
                        <a:rPr lang="nb-NO" sz="1600" b="0" kern="1200" noProof="0">
                          <a:effectLst/>
                          <a:latin typeface="Brix Sans Light" panose="02000000000000000000" pitchFamily="50" charset="0"/>
                        </a:rPr>
                        <a:t>1 – 3</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1</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2–4</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2">
                          <a:lumMod val="75000"/>
                        </a:schemeClr>
                      </a:fgClr>
                      <a:bgClr>
                        <a:schemeClr val="bg1"/>
                      </a:bgClr>
                    </a:pattFill>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Laveste 1</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430" algn="ctr" hangingPunct="0">
                        <a:lnSpc>
                          <a:spcPct val="107000"/>
                        </a:lnSpc>
                        <a:spcBef>
                          <a:spcPts val="280"/>
                        </a:spcBef>
                        <a:spcAft>
                          <a:spcPts val="0"/>
                        </a:spcAft>
                      </a:pPr>
                      <a:r>
                        <a:rPr lang="nb-NO" sz="1600" b="0" kern="1200" noProof="0">
                          <a:effectLst/>
                          <a:latin typeface="Brix Sans Light" panose="02000000000000000000" pitchFamily="50" charset="0"/>
                        </a:rPr>
                        <a:t>-2,0</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24222967"/>
                  </a:ext>
                </a:extLst>
              </a:tr>
              <a:tr h="379349">
                <a:tc>
                  <a:txBody>
                    <a:bodyPr/>
                    <a:lstStyle/>
                    <a:p>
                      <a:pPr marR="151765" algn="ctr" hangingPunct="0">
                        <a:lnSpc>
                          <a:spcPct val="107000"/>
                        </a:lnSpc>
                        <a:spcBef>
                          <a:spcPts val="280"/>
                        </a:spcBef>
                        <a:spcAft>
                          <a:spcPts val="0"/>
                        </a:spcAft>
                      </a:pPr>
                      <a:r>
                        <a:rPr lang="nb-NO" sz="1600" b="0" kern="1200" noProof="0">
                          <a:effectLst/>
                          <a:latin typeface="Brix Sans Light" panose="02000000000000000000" pitchFamily="50" charset="0"/>
                        </a:rPr>
                        <a:t>0</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1">
                          <a:lumMod val="75000"/>
                        </a:schemeClr>
                      </a:fgClr>
                      <a:bgClr>
                        <a:schemeClr val="bg1"/>
                      </a:bgClr>
                    </a:pattFill>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1</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1">
                          <a:lumMod val="75000"/>
                        </a:schemeClr>
                      </a:fgClr>
                      <a:bgClr>
                        <a:schemeClr val="bg1"/>
                      </a:bgClr>
                    </a:pattFill>
                  </a:tcPr>
                </a:tc>
                <a:tc>
                  <a:txBody>
                    <a:bodyPr/>
                    <a:lstStyle/>
                    <a:p>
                      <a:pPr algn="ctr" hangingPunct="0">
                        <a:lnSpc>
                          <a:spcPct val="107000"/>
                        </a:lnSpc>
                        <a:spcBef>
                          <a:spcPts val="280"/>
                        </a:spcBef>
                        <a:spcAft>
                          <a:spcPts val="0"/>
                        </a:spcAft>
                      </a:pPr>
                      <a:r>
                        <a:rPr lang="nb-NO" sz="1600" b="0" kern="1200" noProof="0">
                          <a:effectLst/>
                          <a:latin typeface="Brix Sans Light" panose="02000000000000000000" pitchFamily="50" charset="0"/>
                        </a:rPr>
                        <a:t>1</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1">
                          <a:lumMod val="75000"/>
                        </a:schemeClr>
                      </a:fgClr>
                      <a:bgClr>
                        <a:schemeClr val="bg1"/>
                      </a:bgClr>
                    </a:pattFill>
                  </a:tcPr>
                </a:tc>
                <a:tc>
                  <a:txBody>
                    <a:bodyPr/>
                    <a:lstStyle/>
                    <a:p>
                      <a:pPr marL="0" marR="0" lvl="0" indent="0" algn="ctr" defTabSz="914400" rtl="0" eaLnBrk="1" fontAlgn="auto" latinLnBrk="0" hangingPunct="0">
                        <a:lnSpc>
                          <a:spcPct val="107000"/>
                        </a:lnSpc>
                        <a:spcBef>
                          <a:spcPts val="280"/>
                        </a:spcBef>
                        <a:spcAft>
                          <a:spcPts val="0"/>
                        </a:spcAft>
                        <a:buClrTx/>
                        <a:buSzTx/>
                        <a:buFontTx/>
                        <a:buNone/>
                        <a:tabLst/>
                        <a:defRPr/>
                      </a:pPr>
                      <a:r>
                        <a:rPr lang="nb-NO" sz="1600" b="0" kern="1200" noProof="0">
                          <a:effectLst/>
                          <a:latin typeface="Brix Sans Light" panose="02000000000000000000" pitchFamily="50" charset="0"/>
                        </a:rPr>
                        <a:t>Laveste 1 (den fiktive)</a:t>
                      </a:r>
                      <a:endParaRPr lang="nb-NO" sz="16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1">
                          <a:lumMod val="75000"/>
                        </a:schemeClr>
                      </a:fgClr>
                      <a:bgClr>
                        <a:schemeClr val="bg1"/>
                      </a:bgClr>
                    </a:pattFill>
                  </a:tcPr>
                </a:tc>
                <a:tc>
                  <a:txBody>
                    <a:bodyPr/>
                    <a:lstStyle/>
                    <a:p>
                      <a:pPr marL="11430" algn="ctr" hangingPunct="0">
                        <a:lnSpc>
                          <a:spcPct val="107000"/>
                        </a:lnSpc>
                        <a:spcBef>
                          <a:spcPts val="280"/>
                        </a:spcBef>
                        <a:spcAft>
                          <a:spcPts val="0"/>
                        </a:spcAft>
                      </a:pPr>
                      <a:r>
                        <a:rPr lang="nb-NO" sz="1600" b="0" kern="1200" noProof="0" dirty="0">
                          <a:solidFill>
                            <a:schemeClr val="dk1"/>
                          </a:solidFill>
                          <a:effectLst/>
                          <a:latin typeface="Brix Sans Light" panose="02000000000000000000" pitchFamily="50" charset="0"/>
                          <a:ea typeface="+mn-ea"/>
                          <a:cs typeface="+mn-cs"/>
                        </a:rPr>
                        <a:t>-2,0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pattFill prst="wdUpDiag">
                      <a:fgClr>
                        <a:schemeClr val="bg1">
                          <a:lumMod val="75000"/>
                        </a:schemeClr>
                      </a:fgClr>
                      <a:bgClr>
                        <a:schemeClr val="bg1"/>
                      </a:bgClr>
                    </a:pattFill>
                  </a:tcPr>
                </a:tc>
                <a:extLst>
                  <a:ext uri="{0D108BD9-81ED-4DB2-BD59-A6C34878D82A}">
                    <a16:rowId xmlns:a16="http://schemas.microsoft.com/office/drawing/2014/main" val="1394206867"/>
                  </a:ext>
                </a:extLst>
              </a:tr>
            </a:tbl>
          </a:graphicData>
        </a:graphic>
      </p:graphicFrame>
      <p:sp>
        <p:nvSpPr>
          <p:cNvPr id="10" name="Rektangel 9">
            <a:extLst>
              <a:ext uri="{FF2B5EF4-FFF2-40B4-BE49-F238E27FC236}">
                <a16:creationId xmlns:a16="http://schemas.microsoft.com/office/drawing/2014/main" id="{ECB9F91D-5F5C-4420-BF63-7FA1A3890C95}"/>
              </a:ext>
            </a:extLst>
          </p:cNvPr>
          <p:cNvSpPr/>
          <p:nvPr/>
        </p:nvSpPr>
        <p:spPr>
          <a:xfrm>
            <a:off x="2123440" y="686721"/>
            <a:ext cx="2661919" cy="48911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D8090884-EF88-4E63-B68E-60E30779FFE3}"/>
              </a:ext>
            </a:extLst>
          </p:cNvPr>
          <p:cNvSpPr/>
          <p:nvPr/>
        </p:nvSpPr>
        <p:spPr>
          <a:xfrm>
            <a:off x="528958" y="5577840"/>
            <a:ext cx="7558401" cy="421075"/>
          </a:xfrm>
          <a:prstGeom prst="rect">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kstSylinder 2">
            <a:extLst>
              <a:ext uri="{FF2B5EF4-FFF2-40B4-BE49-F238E27FC236}">
                <a16:creationId xmlns:a16="http://schemas.microsoft.com/office/drawing/2014/main" id="{BCF42AEF-ED35-46C1-9ADB-85492A2479B8}"/>
              </a:ext>
            </a:extLst>
          </p:cNvPr>
          <p:cNvSpPr txBox="1"/>
          <p:nvPr/>
        </p:nvSpPr>
        <p:spPr>
          <a:xfrm>
            <a:off x="8656320" y="1615440"/>
            <a:ext cx="3190240" cy="1692771"/>
          </a:xfrm>
          <a:prstGeom prst="rect">
            <a:avLst/>
          </a:prstGeom>
          <a:noFill/>
        </p:spPr>
        <p:txBody>
          <a:bodyPr wrap="square" rtlCol="0">
            <a:spAutoFit/>
          </a:bodyPr>
          <a:lstStyle/>
          <a:p>
            <a:r>
              <a:rPr lang="nb-NO" sz="2600" b="1" dirty="0"/>
              <a:t>NB!</a:t>
            </a:r>
            <a:r>
              <a:rPr lang="nb-NO" sz="2600" dirty="0"/>
              <a:t> De grå skraverte feltene benyttes bare i forbindelse med overgangen 1. mars. </a:t>
            </a:r>
          </a:p>
        </p:txBody>
      </p:sp>
    </p:spTree>
    <p:extLst>
      <p:ext uri="{BB962C8B-B14F-4D97-AF65-F5344CB8AC3E}">
        <p14:creationId xmlns:p14="http://schemas.microsoft.com/office/powerpoint/2010/main" val="132261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normAutofit/>
          </a:bodyPr>
          <a:lstStyle/>
          <a:p>
            <a:r>
              <a:rPr lang="nb-NO" sz="3200" dirty="0"/>
              <a:t>Eksempel 1: Ingen registrerte runder siden 01.01.2017</a:t>
            </a:r>
          </a:p>
        </p:txBody>
      </p:sp>
      <p:pic>
        <p:nvPicPr>
          <p:cNvPr id="7" name="Bilde 6" descr="Et bilde som inneholder tegning, skilt&#10;&#10;Automatisk generert beskrivelse">
            <a:extLst>
              <a:ext uri="{FF2B5EF4-FFF2-40B4-BE49-F238E27FC236}">
                <a16:creationId xmlns:a16="http://schemas.microsoft.com/office/drawing/2014/main" id="{AAA6BE67-7634-43EA-8F9C-4755C9832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graphicFrame>
        <p:nvGraphicFramePr>
          <p:cNvPr id="6" name="Tabell 5">
            <a:extLst>
              <a:ext uri="{FF2B5EF4-FFF2-40B4-BE49-F238E27FC236}">
                <a16:creationId xmlns:a16="http://schemas.microsoft.com/office/drawing/2014/main" id="{3FE7B32A-5078-4963-B4C3-416C6FD6633B}"/>
              </a:ext>
            </a:extLst>
          </p:cNvPr>
          <p:cNvGraphicFramePr>
            <a:graphicFrameLocks noGrp="1"/>
          </p:cNvGraphicFramePr>
          <p:nvPr>
            <p:extLst>
              <p:ext uri="{D42A27DB-BD31-4B8C-83A1-F6EECF244321}">
                <p14:modId xmlns:p14="http://schemas.microsoft.com/office/powerpoint/2010/main" val="1314104194"/>
              </p:ext>
            </p:extLst>
          </p:nvPr>
        </p:nvGraphicFramePr>
        <p:xfrm>
          <a:off x="1683035" y="3429000"/>
          <a:ext cx="1492965" cy="627882"/>
        </p:xfrm>
        <a:graphic>
          <a:graphicData uri="http://schemas.openxmlformats.org/drawingml/2006/table">
            <a:tbl>
              <a:tblPr firstRow="1" firstCol="1" bandRow="1">
                <a:tableStyleId>{10A1B5D5-9B99-4C35-A422-299274C87663}</a:tableStyleId>
              </a:tblPr>
              <a:tblGrid>
                <a:gridCol w="1492965">
                  <a:extLst>
                    <a:ext uri="{9D8B030D-6E8A-4147-A177-3AD203B41FA5}">
                      <a16:colId xmlns:a16="http://schemas.microsoft.com/office/drawing/2014/main" val="2195327578"/>
                    </a:ext>
                  </a:extLst>
                </a:gridCol>
              </a:tblGrid>
              <a:tr h="627882">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Antall handicap-runder</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bl>
          </a:graphicData>
        </a:graphic>
      </p:graphicFrame>
      <p:graphicFrame>
        <p:nvGraphicFramePr>
          <p:cNvPr id="8" name="Tabell 7">
            <a:extLst>
              <a:ext uri="{FF2B5EF4-FFF2-40B4-BE49-F238E27FC236}">
                <a16:creationId xmlns:a16="http://schemas.microsoft.com/office/drawing/2014/main" id="{29E5AF25-70E9-48D9-B904-F02538222411}"/>
              </a:ext>
            </a:extLst>
          </p:cNvPr>
          <p:cNvGraphicFramePr>
            <a:graphicFrameLocks noGrp="1"/>
          </p:cNvGraphicFramePr>
          <p:nvPr>
            <p:extLst>
              <p:ext uri="{D42A27DB-BD31-4B8C-83A1-F6EECF244321}">
                <p14:modId xmlns:p14="http://schemas.microsoft.com/office/powerpoint/2010/main" val="217127489"/>
              </p:ext>
            </p:extLst>
          </p:nvPr>
        </p:nvGraphicFramePr>
        <p:xfrm>
          <a:off x="1683035" y="4068712"/>
          <a:ext cx="1492965" cy="362832"/>
        </p:xfrm>
        <a:graphic>
          <a:graphicData uri="http://schemas.openxmlformats.org/drawingml/2006/table">
            <a:tbl>
              <a:tblPr firstCol="1" bandRow="1">
                <a:tableStyleId>{10A1B5D5-9B99-4C35-A422-299274C87663}</a:tableStyleId>
              </a:tblPr>
              <a:tblGrid>
                <a:gridCol w="1492965">
                  <a:extLst>
                    <a:ext uri="{9D8B030D-6E8A-4147-A177-3AD203B41FA5}">
                      <a16:colId xmlns:a16="http://schemas.microsoft.com/office/drawing/2014/main" val="1072744088"/>
                    </a:ext>
                  </a:extLst>
                </a:gridCol>
              </a:tblGrid>
              <a:tr h="362832">
                <a:tc>
                  <a:txBody>
                    <a:bodyPr/>
                    <a:lstStyle/>
                    <a:p>
                      <a:pPr marR="151765" algn="ctr" hangingPunct="0">
                        <a:lnSpc>
                          <a:spcPct val="107000"/>
                        </a:lnSpc>
                        <a:spcBef>
                          <a:spcPts val="280"/>
                        </a:spcBef>
                        <a:spcAft>
                          <a:spcPts val="0"/>
                        </a:spcAft>
                      </a:pPr>
                      <a:r>
                        <a:rPr lang="nb-NO" sz="1800" b="0" kern="1200" noProof="0" dirty="0">
                          <a:effectLst/>
                          <a:latin typeface="Brix Sans Light" panose="02000000000000000000" pitchFamily="50" charset="0"/>
                        </a:rPr>
                        <a:t>0</a:t>
                      </a:r>
                      <a:endParaRPr lang="nb-NO" sz="1800" b="0" kern="1200" noProof="0" dirty="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82493870"/>
                  </a:ext>
                </a:extLst>
              </a:tr>
            </a:tbl>
          </a:graphicData>
        </a:graphic>
      </p:graphicFrame>
      <p:graphicFrame>
        <p:nvGraphicFramePr>
          <p:cNvPr id="9" name="Tabell 8">
            <a:extLst>
              <a:ext uri="{FF2B5EF4-FFF2-40B4-BE49-F238E27FC236}">
                <a16:creationId xmlns:a16="http://schemas.microsoft.com/office/drawing/2014/main" id="{E40949AC-7787-4148-8ECE-95F90AF04B75}"/>
              </a:ext>
            </a:extLst>
          </p:cNvPr>
          <p:cNvGraphicFramePr>
            <a:graphicFrameLocks noGrp="1"/>
          </p:cNvGraphicFramePr>
          <p:nvPr>
            <p:extLst>
              <p:ext uri="{D42A27DB-BD31-4B8C-83A1-F6EECF244321}">
                <p14:modId xmlns:p14="http://schemas.microsoft.com/office/powerpoint/2010/main" val="3976751058"/>
              </p:ext>
            </p:extLst>
          </p:nvPr>
        </p:nvGraphicFramePr>
        <p:xfrm>
          <a:off x="3176000" y="4068712"/>
          <a:ext cx="1043677" cy="362832"/>
        </p:xfrm>
        <a:graphic>
          <a:graphicData uri="http://schemas.openxmlformats.org/drawingml/2006/table">
            <a:tbl>
              <a:tblPr firstCol="1" bandRow="1">
                <a:tableStyleId>{10A1B5D5-9B99-4C35-A422-299274C87663}</a:tableStyleId>
              </a:tblPr>
              <a:tblGrid>
                <a:gridCol w="1043677">
                  <a:extLst>
                    <a:ext uri="{9D8B030D-6E8A-4147-A177-3AD203B41FA5}">
                      <a16:colId xmlns:a16="http://schemas.microsoft.com/office/drawing/2014/main" val="3100371258"/>
                    </a:ext>
                  </a:extLst>
                </a:gridCol>
              </a:tblGrid>
              <a:tr h="362832">
                <a:tc>
                  <a:txBody>
                    <a:bodyPr/>
                    <a:lstStyle/>
                    <a:p>
                      <a:pPr marL="0" marR="151765" algn="ctr" defTabSz="914400" rtl="0" eaLnBrk="1" latinLnBrk="0" hangingPunct="0">
                        <a:lnSpc>
                          <a:spcPct val="107000"/>
                        </a:lnSpc>
                        <a:spcBef>
                          <a:spcPts val="280"/>
                        </a:spcBef>
                        <a:spcAft>
                          <a:spcPts val="0"/>
                        </a:spcAft>
                      </a:pPr>
                      <a:r>
                        <a:rPr lang="nb-NO" sz="1800" b="0" kern="1200" noProof="0" dirty="0">
                          <a:solidFill>
                            <a:schemeClr val="dk1"/>
                          </a:solidFill>
                          <a:effectLst/>
                          <a:latin typeface="Brix Sans Light" panose="02000000000000000000" pitchFamily="50" charset="0"/>
                          <a:ea typeface="+mn-ea"/>
                          <a:cs typeface="+mn-cs"/>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92631258"/>
                  </a:ext>
                </a:extLst>
              </a:tr>
            </a:tbl>
          </a:graphicData>
        </a:graphic>
      </p:graphicFrame>
      <p:graphicFrame>
        <p:nvGraphicFramePr>
          <p:cNvPr id="10" name="Tabell 9">
            <a:extLst>
              <a:ext uri="{FF2B5EF4-FFF2-40B4-BE49-F238E27FC236}">
                <a16:creationId xmlns:a16="http://schemas.microsoft.com/office/drawing/2014/main" id="{25D24A6B-6870-49AA-BFE8-DC0C271ACB59}"/>
              </a:ext>
            </a:extLst>
          </p:cNvPr>
          <p:cNvGraphicFramePr>
            <a:graphicFrameLocks noGrp="1"/>
          </p:cNvGraphicFramePr>
          <p:nvPr>
            <p:extLst>
              <p:ext uri="{D42A27DB-BD31-4B8C-83A1-F6EECF244321}">
                <p14:modId xmlns:p14="http://schemas.microsoft.com/office/powerpoint/2010/main" val="3181332200"/>
              </p:ext>
            </p:extLst>
          </p:nvPr>
        </p:nvGraphicFramePr>
        <p:xfrm>
          <a:off x="4226342" y="4068712"/>
          <a:ext cx="1559376" cy="362832"/>
        </p:xfrm>
        <a:graphic>
          <a:graphicData uri="http://schemas.openxmlformats.org/drawingml/2006/table">
            <a:tbl>
              <a:tblPr firstCol="1" bandRow="1">
                <a:tableStyleId>{10A1B5D5-9B99-4C35-A422-299274C87663}</a:tableStyleId>
              </a:tblPr>
              <a:tblGrid>
                <a:gridCol w="1559376">
                  <a:extLst>
                    <a:ext uri="{9D8B030D-6E8A-4147-A177-3AD203B41FA5}">
                      <a16:colId xmlns:a16="http://schemas.microsoft.com/office/drawing/2014/main" val="137287622"/>
                    </a:ext>
                  </a:extLst>
                </a:gridCol>
              </a:tblGrid>
              <a:tr h="362832">
                <a:tc>
                  <a:txBody>
                    <a:bodyPr/>
                    <a:lstStyle/>
                    <a:p>
                      <a:pPr algn="ctr" hangingPunct="0">
                        <a:lnSpc>
                          <a:spcPct val="107000"/>
                        </a:lnSpc>
                        <a:spcBef>
                          <a:spcPts val="280"/>
                        </a:spcBef>
                        <a:spcAft>
                          <a:spcPts val="0"/>
                        </a:spcAft>
                      </a:pPr>
                      <a:r>
                        <a:rPr lang="nb-NO" sz="1800" b="0" kern="1200" noProof="0" dirty="0">
                          <a:effectLst/>
                          <a:latin typeface="Brix Sans Light" panose="02000000000000000000" pitchFamily="50" charset="0"/>
                        </a:rPr>
                        <a:t>1</a:t>
                      </a:r>
                      <a:endParaRPr lang="nb-NO" sz="1800" b="0" kern="1200" noProof="0" dirty="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48583367"/>
                  </a:ext>
                </a:extLst>
              </a:tr>
            </a:tbl>
          </a:graphicData>
        </a:graphic>
      </p:graphicFrame>
      <p:graphicFrame>
        <p:nvGraphicFramePr>
          <p:cNvPr id="11" name="Tabell 10">
            <a:extLst>
              <a:ext uri="{FF2B5EF4-FFF2-40B4-BE49-F238E27FC236}">
                <a16:creationId xmlns:a16="http://schemas.microsoft.com/office/drawing/2014/main" id="{0A974ADC-272D-4EE3-B815-0058438DA728}"/>
              </a:ext>
            </a:extLst>
          </p:cNvPr>
          <p:cNvGraphicFramePr>
            <a:graphicFrameLocks noGrp="1"/>
          </p:cNvGraphicFramePr>
          <p:nvPr>
            <p:extLst>
              <p:ext uri="{D42A27DB-BD31-4B8C-83A1-F6EECF244321}">
                <p14:modId xmlns:p14="http://schemas.microsoft.com/office/powerpoint/2010/main" val="3943770571"/>
              </p:ext>
            </p:extLst>
          </p:nvPr>
        </p:nvGraphicFramePr>
        <p:xfrm>
          <a:off x="5792383" y="4068712"/>
          <a:ext cx="2087355" cy="362832"/>
        </p:xfrm>
        <a:graphic>
          <a:graphicData uri="http://schemas.openxmlformats.org/drawingml/2006/table">
            <a:tbl>
              <a:tblPr firstCol="1" bandRow="1">
                <a:tableStyleId>{10A1B5D5-9B99-4C35-A422-299274C87663}</a:tableStyleId>
              </a:tblPr>
              <a:tblGrid>
                <a:gridCol w="2087355">
                  <a:extLst>
                    <a:ext uri="{9D8B030D-6E8A-4147-A177-3AD203B41FA5}">
                      <a16:colId xmlns:a16="http://schemas.microsoft.com/office/drawing/2014/main" val="1379083920"/>
                    </a:ext>
                  </a:extLst>
                </a:gridCol>
              </a:tblGrid>
              <a:tr h="362832">
                <a:tc>
                  <a:txBody>
                    <a:bodyPr/>
                    <a:lstStyle/>
                    <a:p>
                      <a:pPr marL="0" marR="0" lvl="0" indent="0" algn="ctr" defTabSz="914400" rtl="0" eaLnBrk="1" fontAlgn="auto" latinLnBrk="0" hangingPunct="0">
                        <a:lnSpc>
                          <a:spcPct val="107000"/>
                        </a:lnSpc>
                        <a:spcBef>
                          <a:spcPts val="280"/>
                        </a:spcBef>
                        <a:spcAft>
                          <a:spcPts val="0"/>
                        </a:spcAft>
                        <a:buClrTx/>
                        <a:buSzTx/>
                        <a:buFontTx/>
                        <a:buNone/>
                        <a:tabLst/>
                        <a:defRPr/>
                      </a:pPr>
                      <a:r>
                        <a:rPr lang="nb-NO" sz="1800" b="0" kern="1200" noProof="0" dirty="0">
                          <a:effectLst/>
                          <a:latin typeface="Brix Sans Light" panose="02000000000000000000" pitchFamily="50" charset="0"/>
                        </a:rPr>
                        <a:t>Laveste 1 (den fiktive)</a:t>
                      </a:r>
                      <a:endParaRPr lang="nb-NO" sz="1800" b="0" kern="1200" noProof="0" dirty="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58191138"/>
                  </a:ext>
                </a:extLst>
              </a:tr>
            </a:tbl>
          </a:graphicData>
        </a:graphic>
      </p:graphicFrame>
      <p:graphicFrame>
        <p:nvGraphicFramePr>
          <p:cNvPr id="12" name="Tabell 11">
            <a:extLst>
              <a:ext uri="{FF2B5EF4-FFF2-40B4-BE49-F238E27FC236}">
                <a16:creationId xmlns:a16="http://schemas.microsoft.com/office/drawing/2014/main" id="{2E70D86F-A4EA-4735-8754-7B2D3D1AA3CF}"/>
              </a:ext>
            </a:extLst>
          </p:cNvPr>
          <p:cNvGraphicFramePr>
            <a:graphicFrameLocks noGrp="1"/>
          </p:cNvGraphicFramePr>
          <p:nvPr>
            <p:extLst>
              <p:ext uri="{D42A27DB-BD31-4B8C-83A1-F6EECF244321}">
                <p14:modId xmlns:p14="http://schemas.microsoft.com/office/powerpoint/2010/main" val="7131733"/>
              </p:ext>
            </p:extLst>
          </p:nvPr>
        </p:nvGraphicFramePr>
        <p:xfrm>
          <a:off x="3176000" y="3429000"/>
          <a:ext cx="1043677" cy="627882"/>
        </p:xfrm>
        <a:graphic>
          <a:graphicData uri="http://schemas.openxmlformats.org/drawingml/2006/table">
            <a:tbl>
              <a:tblPr firstRow="1" firstCol="1" bandRow="1">
                <a:tableStyleId>{10A1B5D5-9B99-4C35-A422-299274C87663}</a:tableStyleId>
              </a:tblPr>
              <a:tblGrid>
                <a:gridCol w="1043677">
                  <a:extLst>
                    <a:ext uri="{9D8B030D-6E8A-4147-A177-3AD203B41FA5}">
                      <a16:colId xmlns:a16="http://schemas.microsoft.com/office/drawing/2014/main" val="983778889"/>
                    </a:ext>
                  </a:extLst>
                </a:gridCol>
              </a:tblGrid>
              <a:tr h="627882">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Fiktiv </a:t>
                      </a:r>
                      <a:br>
                        <a:rPr lang="nb-NO" sz="1600" b="0" noProof="0" dirty="0">
                          <a:effectLst/>
                          <a:latin typeface="Brix Sans Bold" panose="02000000000000000000" pitchFamily="50" charset="0"/>
                        </a:rPr>
                      </a:br>
                      <a:r>
                        <a:rPr lang="nb-NO" sz="1600" b="0" noProof="0" dirty="0">
                          <a:effectLst/>
                          <a:latin typeface="Brix Sans Bold" panose="02000000000000000000" pitchFamily="50" charset="0"/>
                        </a:rPr>
                        <a:t>runde</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bl>
          </a:graphicData>
        </a:graphic>
      </p:graphicFrame>
      <p:graphicFrame>
        <p:nvGraphicFramePr>
          <p:cNvPr id="13" name="Tabell 12">
            <a:extLst>
              <a:ext uri="{FF2B5EF4-FFF2-40B4-BE49-F238E27FC236}">
                <a16:creationId xmlns:a16="http://schemas.microsoft.com/office/drawing/2014/main" id="{5BCA95B1-AB76-4914-90B8-FBF84EA2D193}"/>
              </a:ext>
            </a:extLst>
          </p:cNvPr>
          <p:cNvGraphicFramePr>
            <a:graphicFrameLocks noGrp="1"/>
          </p:cNvGraphicFramePr>
          <p:nvPr>
            <p:extLst>
              <p:ext uri="{D42A27DB-BD31-4B8C-83A1-F6EECF244321}">
                <p14:modId xmlns:p14="http://schemas.microsoft.com/office/powerpoint/2010/main" val="3500137318"/>
              </p:ext>
            </p:extLst>
          </p:nvPr>
        </p:nvGraphicFramePr>
        <p:xfrm>
          <a:off x="4219677" y="3429392"/>
          <a:ext cx="1559376" cy="627882"/>
        </p:xfrm>
        <a:graphic>
          <a:graphicData uri="http://schemas.openxmlformats.org/drawingml/2006/table">
            <a:tbl>
              <a:tblPr firstRow="1" firstCol="1" bandRow="1">
                <a:tableStyleId>{10A1B5D5-9B99-4C35-A422-299274C87663}</a:tableStyleId>
              </a:tblPr>
              <a:tblGrid>
                <a:gridCol w="1559376">
                  <a:extLst>
                    <a:ext uri="{9D8B030D-6E8A-4147-A177-3AD203B41FA5}">
                      <a16:colId xmlns:a16="http://schemas.microsoft.com/office/drawing/2014/main" val="2897493353"/>
                    </a:ext>
                  </a:extLst>
                </a:gridCol>
              </a:tblGrid>
              <a:tr h="627882">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Justert antall handicaprunder</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bl>
          </a:graphicData>
        </a:graphic>
      </p:graphicFrame>
      <p:graphicFrame>
        <p:nvGraphicFramePr>
          <p:cNvPr id="14" name="Tabell 13">
            <a:extLst>
              <a:ext uri="{FF2B5EF4-FFF2-40B4-BE49-F238E27FC236}">
                <a16:creationId xmlns:a16="http://schemas.microsoft.com/office/drawing/2014/main" id="{D61298CA-C32E-4A2E-825B-89B77F4AA418}"/>
              </a:ext>
            </a:extLst>
          </p:cNvPr>
          <p:cNvGraphicFramePr>
            <a:graphicFrameLocks noGrp="1"/>
          </p:cNvGraphicFramePr>
          <p:nvPr>
            <p:extLst>
              <p:ext uri="{D42A27DB-BD31-4B8C-83A1-F6EECF244321}">
                <p14:modId xmlns:p14="http://schemas.microsoft.com/office/powerpoint/2010/main" val="2273024389"/>
              </p:ext>
            </p:extLst>
          </p:nvPr>
        </p:nvGraphicFramePr>
        <p:xfrm>
          <a:off x="5785718" y="3429000"/>
          <a:ext cx="2074025" cy="627882"/>
        </p:xfrm>
        <a:graphic>
          <a:graphicData uri="http://schemas.openxmlformats.org/drawingml/2006/table">
            <a:tbl>
              <a:tblPr firstRow="1" firstCol="1" bandRow="1">
                <a:tableStyleId>{10A1B5D5-9B99-4C35-A422-299274C87663}</a:tableStyleId>
              </a:tblPr>
              <a:tblGrid>
                <a:gridCol w="2074025">
                  <a:extLst>
                    <a:ext uri="{9D8B030D-6E8A-4147-A177-3AD203B41FA5}">
                      <a16:colId xmlns:a16="http://schemas.microsoft.com/office/drawing/2014/main" val="1645777023"/>
                    </a:ext>
                  </a:extLst>
                </a:gridCol>
              </a:tblGrid>
              <a:tr h="627882">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Handicaprunder som brukes i beregningen</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bl>
          </a:graphicData>
        </a:graphic>
      </p:graphicFrame>
      <p:sp>
        <p:nvSpPr>
          <p:cNvPr id="15" name="Ellips 33">
            <a:extLst>
              <a:ext uri="{FF2B5EF4-FFF2-40B4-BE49-F238E27FC236}">
                <a16:creationId xmlns:a16="http://schemas.microsoft.com/office/drawing/2014/main" id="{6CDAC821-31C9-44DC-8855-5EDB0CB7DA38}"/>
              </a:ext>
            </a:extLst>
          </p:cNvPr>
          <p:cNvSpPr/>
          <p:nvPr/>
        </p:nvSpPr>
        <p:spPr>
          <a:xfrm>
            <a:off x="9386868" y="3533560"/>
            <a:ext cx="897984" cy="897984"/>
          </a:xfrm>
          <a:prstGeom prst="ellipse">
            <a:avLst/>
          </a:prstGeom>
          <a:solidFill>
            <a:srgbClr val="8EBD7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2400" kern="0" dirty="0">
                <a:latin typeface="Brix Sans Bold" panose="02000000000000000000" pitchFamily="50" charset="0"/>
                <a:ea typeface="Verdana" panose="020B0604030504040204" pitchFamily="34" charset="0"/>
                <a:cs typeface="Verdana" panose="020B0604030504040204" pitchFamily="34" charset="0"/>
              </a:rPr>
              <a:t>27,8</a:t>
            </a:r>
            <a:endParaRPr lang="nb-NO" sz="2400" dirty="0"/>
          </a:p>
        </p:txBody>
      </p:sp>
      <p:sp>
        <p:nvSpPr>
          <p:cNvPr id="16" name="Ellips 34">
            <a:extLst>
              <a:ext uri="{FF2B5EF4-FFF2-40B4-BE49-F238E27FC236}">
                <a16:creationId xmlns:a16="http://schemas.microsoft.com/office/drawing/2014/main" id="{27E530A3-BF72-4BAB-B055-739B04026FDC}"/>
              </a:ext>
            </a:extLst>
          </p:cNvPr>
          <p:cNvSpPr/>
          <p:nvPr/>
        </p:nvSpPr>
        <p:spPr>
          <a:xfrm>
            <a:off x="610238" y="3481768"/>
            <a:ext cx="897984" cy="897984"/>
          </a:xfrm>
          <a:prstGeom prst="ellipse">
            <a:avLst/>
          </a:prstGeom>
          <a:solidFill>
            <a:srgbClr val="8EBD7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2400" kern="0" dirty="0">
                <a:latin typeface="Brix Sans Bold" panose="02000000000000000000" pitchFamily="50" charset="0"/>
                <a:ea typeface="Verdana" panose="020B0604030504040204" pitchFamily="34" charset="0"/>
                <a:cs typeface="Verdana" panose="020B0604030504040204" pitchFamily="34" charset="0"/>
              </a:rPr>
              <a:t>27,8</a:t>
            </a:r>
            <a:endParaRPr lang="nb-NO" sz="2400" dirty="0"/>
          </a:p>
        </p:txBody>
      </p:sp>
      <p:graphicFrame>
        <p:nvGraphicFramePr>
          <p:cNvPr id="17" name="Tabell 16">
            <a:extLst>
              <a:ext uri="{FF2B5EF4-FFF2-40B4-BE49-F238E27FC236}">
                <a16:creationId xmlns:a16="http://schemas.microsoft.com/office/drawing/2014/main" id="{1E448918-A5D9-4CF9-9064-C0D56BEE1944}"/>
              </a:ext>
            </a:extLst>
          </p:cNvPr>
          <p:cNvGraphicFramePr>
            <a:graphicFrameLocks noGrp="1"/>
          </p:cNvGraphicFramePr>
          <p:nvPr>
            <p:extLst>
              <p:ext uri="{D42A27DB-BD31-4B8C-83A1-F6EECF244321}">
                <p14:modId xmlns:p14="http://schemas.microsoft.com/office/powerpoint/2010/main" val="2269802403"/>
              </p:ext>
            </p:extLst>
          </p:nvPr>
        </p:nvGraphicFramePr>
        <p:xfrm>
          <a:off x="1683034" y="1717401"/>
          <a:ext cx="7220385" cy="1089749"/>
        </p:xfrm>
        <a:graphic>
          <a:graphicData uri="http://schemas.openxmlformats.org/drawingml/2006/table">
            <a:tbl>
              <a:tblPr firstRow="1" firstCol="1" bandRow="1">
                <a:tableStyleId>{10A1B5D5-9B99-4C35-A422-299274C87663}</a:tableStyleId>
              </a:tblPr>
              <a:tblGrid>
                <a:gridCol w="1501794">
                  <a:extLst>
                    <a:ext uri="{9D8B030D-6E8A-4147-A177-3AD203B41FA5}">
                      <a16:colId xmlns:a16="http://schemas.microsoft.com/office/drawing/2014/main" val="2195327578"/>
                    </a:ext>
                  </a:extLst>
                </a:gridCol>
                <a:gridCol w="1049849">
                  <a:extLst>
                    <a:ext uri="{9D8B030D-6E8A-4147-A177-3AD203B41FA5}">
                      <a16:colId xmlns:a16="http://schemas.microsoft.com/office/drawing/2014/main" val="983778889"/>
                    </a:ext>
                  </a:extLst>
                </a:gridCol>
                <a:gridCol w="1568598">
                  <a:extLst>
                    <a:ext uri="{9D8B030D-6E8A-4147-A177-3AD203B41FA5}">
                      <a16:colId xmlns:a16="http://schemas.microsoft.com/office/drawing/2014/main" val="2897493353"/>
                    </a:ext>
                  </a:extLst>
                </a:gridCol>
                <a:gridCol w="2099699">
                  <a:extLst>
                    <a:ext uri="{9D8B030D-6E8A-4147-A177-3AD203B41FA5}">
                      <a16:colId xmlns:a16="http://schemas.microsoft.com/office/drawing/2014/main" val="1645777023"/>
                    </a:ext>
                  </a:extLst>
                </a:gridCol>
                <a:gridCol w="1000445">
                  <a:extLst>
                    <a:ext uri="{9D8B030D-6E8A-4147-A177-3AD203B41FA5}">
                      <a16:colId xmlns:a16="http://schemas.microsoft.com/office/drawing/2014/main" val="1423489529"/>
                    </a:ext>
                  </a:extLst>
                </a:gridCol>
              </a:tblGrid>
              <a:tr h="726917">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Antall handicap- runder</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tc>
                  <a:txBody>
                    <a:bodyPr/>
                    <a:lstStyle/>
                    <a:p>
                      <a:pPr algn="ctr" hangingPunct="0">
                        <a:lnSpc>
                          <a:spcPct val="107000"/>
                        </a:lnSpc>
                        <a:spcBef>
                          <a:spcPts val="300"/>
                        </a:spcBef>
                        <a:spcAft>
                          <a:spcPts val="300"/>
                        </a:spcAft>
                      </a:pPr>
                      <a:r>
                        <a:rPr lang="nb-NO" sz="1600" b="0" noProof="0">
                          <a:effectLst/>
                          <a:latin typeface="Brix Sans Bold" panose="02000000000000000000" pitchFamily="50" charset="0"/>
                        </a:rPr>
                        <a:t>Fiktiv </a:t>
                      </a:r>
                      <a:br>
                        <a:rPr lang="nb-NO" sz="1600" b="0" noProof="0">
                          <a:effectLst/>
                          <a:latin typeface="Brix Sans Bold" panose="02000000000000000000" pitchFamily="50" charset="0"/>
                        </a:rPr>
                      </a:br>
                      <a:r>
                        <a:rPr lang="nb-NO" sz="1600" b="0" noProof="0">
                          <a:effectLst/>
                          <a:latin typeface="Brix Sans Bold" panose="02000000000000000000" pitchFamily="50" charset="0"/>
                        </a:rPr>
                        <a:t>runde</a:t>
                      </a:r>
                      <a:endParaRPr lang="nb-NO" sz="1600" b="0" noProof="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tc>
                  <a:txBody>
                    <a:bodyPr/>
                    <a:lstStyle/>
                    <a:p>
                      <a:pPr algn="ctr" hangingPunct="0">
                        <a:lnSpc>
                          <a:spcPct val="107000"/>
                        </a:lnSpc>
                        <a:spcBef>
                          <a:spcPts val="300"/>
                        </a:spcBef>
                        <a:spcAft>
                          <a:spcPts val="300"/>
                        </a:spcAft>
                      </a:pPr>
                      <a:r>
                        <a:rPr lang="nb-NO" sz="1600" b="0" noProof="0">
                          <a:effectLst/>
                          <a:latin typeface="Brix Sans Bold" panose="02000000000000000000" pitchFamily="50" charset="0"/>
                        </a:rPr>
                        <a:t>Justert antall handicaprunder</a:t>
                      </a:r>
                      <a:endParaRPr lang="nb-NO" sz="1600" b="0" noProof="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tc>
                  <a:txBody>
                    <a:bodyPr/>
                    <a:lstStyle/>
                    <a:p>
                      <a:pPr algn="ctr" hangingPunct="0">
                        <a:lnSpc>
                          <a:spcPct val="107000"/>
                        </a:lnSpc>
                        <a:spcBef>
                          <a:spcPts val="300"/>
                        </a:spcBef>
                        <a:spcAft>
                          <a:spcPts val="300"/>
                        </a:spcAft>
                      </a:pPr>
                      <a:r>
                        <a:rPr lang="nb-NO" sz="1600" b="0" noProof="0">
                          <a:effectLst/>
                          <a:latin typeface="Brix Sans Bold" panose="02000000000000000000" pitchFamily="50" charset="0"/>
                        </a:rPr>
                        <a:t>Handicaprunder som brukes i beregningen</a:t>
                      </a:r>
                      <a:endParaRPr lang="nb-NO" sz="1600" b="0" noProof="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tc>
                  <a:txBody>
                    <a:bodyPr/>
                    <a:lstStyle/>
                    <a:p>
                      <a:pPr algn="ctr" hangingPunct="0">
                        <a:lnSpc>
                          <a:spcPct val="107000"/>
                        </a:lnSpc>
                        <a:spcBef>
                          <a:spcPts val="300"/>
                        </a:spcBef>
                        <a:spcAft>
                          <a:spcPts val="300"/>
                        </a:spcAft>
                      </a:pPr>
                      <a:r>
                        <a:rPr lang="nb-NO" sz="1600" b="0" noProof="0">
                          <a:effectLst/>
                          <a:latin typeface="Brix Sans Bold" panose="02000000000000000000" pitchFamily="50" charset="0"/>
                        </a:rPr>
                        <a:t>Justering</a:t>
                      </a:r>
                      <a:endParaRPr lang="nb-NO" sz="1600" b="0" noProof="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r h="362832">
                <a:tc>
                  <a:txBody>
                    <a:bodyPr/>
                    <a:lstStyle/>
                    <a:p>
                      <a:pPr marR="151765" algn="ctr" hangingPunct="0">
                        <a:lnSpc>
                          <a:spcPct val="107000"/>
                        </a:lnSpc>
                        <a:spcBef>
                          <a:spcPts val="280"/>
                        </a:spcBef>
                        <a:spcAft>
                          <a:spcPts val="0"/>
                        </a:spcAft>
                      </a:pPr>
                      <a:r>
                        <a:rPr lang="nb-NO" sz="1800" b="0" kern="1200" noProof="0">
                          <a:effectLst/>
                          <a:latin typeface="Brix Sans Light" panose="02000000000000000000" pitchFamily="50" charset="0"/>
                        </a:rPr>
                        <a:t>0</a:t>
                      </a:r>
                      <a:endParaRPr lang="nb-NO" sz="18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0"/>
                        </a:spcBef>
                        <a:spcAft>
                          <a:spcPts val="0"/>
                        </a:spcAft>
                      </a:pPr>
                      <a:r>
                        <a:rPr lang="nb-NO" sz="1800" b="0" kern="1200" noProof="0">
                          <a:effectLst/>
                          <a:latin typeface="Brix Sans Light" panose="02000000000000000000" pitchFamily="50" charset="0"/>
                        </a:rPr>
                        <a:t>1</a:t>
                      </a:r>
                      <a:endParaRPr lang="nb-NO" sz="18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0"/>
                        </a:spcBef>
                        <a:spcAft>
                          <a:spcPts val="0"/>
                        </a:spcAft>
                      </a:pPr>
                      <a:r>
                        <a:rPr lang="nb-NO" sz="1800" b="0" kern="1200" noProof="0">
                          <a:effectLst/>
                          <a:latin typeface="Brix Sans Light" panose="02000000000000000000" pitchFamily="50" charset="0"/>
                        </a:rPr>
                        <a:t>1</a:t>
                      </a:r>
                      <a:endParaRPr lang="nb-NO" sz="18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0">
                        <a:lnSpc>
                          <a:spcPct val="107000"/>
                        </a:lnSpc>
                        <a:spcBef>
                          <a:spcPts val="280"/>
                        </a:spcBef>
                        <a:spcAft>
                          <a:spcPts val="0"/>
                        </a:spcAft>
                        <a:buClrTx/>
                        <a:buSzTx/>
                        <a:buFontTx/>
                        <a:buNone/>
                        <a:tabLst/>
                        <a:defRPr/>
                      </a:pPr>
                      <a:r>
                        <a:rPr lang="nb-NO" sz="1800" b="0" kern="1200" noProof="0">
                          <a:effectLst/>
                          <a:latin typeface="Brix Sans Light" panose="02000000000000000000" pitchFamily="50" charset="0"/>
                        </a:rPr>
                        <a:t>Laveste 1 (den fiktive)</a:t>
                      </a:r>
                      <a:endParaRPr lang="nb-NO" sz="18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430" algn="ctr" hangingPunct="0">
                        <a:lnSpc>
                          <a:spcPct val="107000"/>
                        </a:lnSpc>
                        <a:spcBef>
                          <a:spcPts val="280"/>
                        </a:spcBef>
                        <a:spcAft>
                          <a:spcPts val="0"/>
                        </a:spcAft>
                      </a:pPr>
                      <a:r>
                        <a:rPr lang="nb-NO" sz="1800" b="0" kern="1200" noProof="0" dirty="0">
                          <a:solidFill>
                            <a:schemeClr val="dk1"/>
                          </a:solidFill>
                          <a:effectLst/>
                          <a:latin typeface="Brix Sans Light" panose="02000000000000000000" pitchFamily="50" charset="0"/>
                          <a:ea typeface="+mn-ea"/>
                          <a:cs typeface="+mn-cs"/>
                        </a:rPr>
                        <a:t>-2,0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94206867"/>
                  </a:ext>
                </a:extLst>
              </a:tr>
            </a:tbl>
          </a:graphicData>
        </a:graphic>
      </p:graphicFrame>
      <p:graphicFrame>
        <p:nvGraphicFramePr>
          <p:cNvPr id="18" name="Tabell 17">
            <a:extLst>
              <a:ext uri="{FF2B5EF4-FFF2-40B4-BE49-F238E27FC236}">
                <a16:creationId xmlns:a16="http://schemas.microsoft.com/office/drawing/2014/main" id="{E49CA0E7-8961-4254-8881-3DD97966D636}"/>
              </a:ext>
            </a:extLst>
          </p:cNvPr>
          <p:cNvGraphicFramePr>
            <a:graphicFrameLocks noGrp="1"/>
          </p:cNvGraphicFramePr>
          <p:nvPr>
            <p:extLst>
              <p:ext uri="{D42A27DB-BD31-4B8C-83A1-F6EECF244321}">
                <p14:modId xmlns:p14="http://schemas.microsoft.com/office/powerpoint/2010/main" val="872476410"/>
              </p:ext>
            </p:extLst>
          </p:nvPr>
        </p:nvGraphicFramePr>
        <p:xfrm>
          <a:off x="7859743" y="4068712"/>
          <a:ext cx="1043677" cy="362832"/>
        </p:xfrm>
        <a:graphic>
          <a:graphicData uri="http://schemas.openxmlformats.org/drawingml/2006/table">
            <a:tbl>
              <a:tblPr firstCol="1" bandRow="1">
                <a:tableStyleId>{10A1B5D5-9B99-4C35-A422-299274C87663}</a:tableStyleId>
              </a:tblPr>
              <a:tblGrid>
                <a:gridCol w="1043677">
                  <a:extLst>
                    <a:ext uri="{9D8B030D-6E8A-4147-A177-3AD203B41FA5}">
                      <a16:colId xmlns:a16="http://schemas.microsoft.com/office/drawing/2014/main" val="3100371258"/>
                    </a:ext>
                  </a:extLst>
                </a:gridCol>
              </a:tblGrid>
              <a:tr h="362832">
                <a:tc>
                  <a:txBody>
                    <a:bodyPr/>
                    <a:lstStyle/>
                    <a:p>
                      <a:pPr algn="ctr" hangingPunct="0">
                        <a:lnSpc>
                          <a:spcPct val="107000"/>
                        </a:lnSpc>
                        <a:spcBef>
                          <a:spcPts val="280"/>
                        </a:spcBef>
                        <a:spcAft>
                          <a:spcPts val="0"/>
                        </a:spcAft>
                      </a:pPr>
                      <a:r>
                        <a:rPr lang="nb-NO" sz="1800" b="0" kern="1200" noProof="0" dirty="0">
                          <a:solidFill>
                            <a:schemeClr val="dk1"/>
                          </a:solidFill>
                          <a:effectLst/>
                          <a:latin typeface="Brix Sans Light" panose="02000000000000000000" pitchFamily="50" charset="0"/>
                          <a:ea typeface="+mn-ea"/>
                          <a:cs typeface="+mn-cs"/>
                        </a:rPr>
                        <a:t>-2,0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92631258"/>
                  </a:ext>
                </a:extLst>
              </a:tr>
            </a:tbl>
          </a:graphicData>
        </a:graphic>
      </p:graphicFrame>
      <p:graphicFrame>
        <p:nvGraphicFramePr>
          <p:cNvPr id="19" name="Tabell 18">
            <a:extLst>
              <a:ext uri="{FF2B5EF4-FFF2-40B4-BE49-F238E27FC236}">
                <a16:creationId xmlns:a16="http://schemas.microsoft.com/office/drawing/2014/main" id="{029657D2-9B93-4DE1-8B05-B602478A2512}"/>
              </a:ext>
            </a:extLst>
          </p:cNvPr>
          <p:cNvGraphicFramePr>
            <a:graphicFrameLocks noGrp="1"/>
          </p:cNvGraphicFramePr>
          <p:nvPr>
            <p:extLst>
              <p:ext uri="{D42A27DB-BD31-4B8C-83A1-F6EECF244321}">
                <p14:modId xmlns:p14="http://schemas.microsoft.com/office/powerpoint/2010/main" val="2963677423"/>
              </p:ext>
            </p:extLst>
          </p:nvPr>
        </p:nvGraphicFramePr>
        <p:xfrm>
          <a:off x="7859743" y="3429000"/>
          <a:ext cx="1043677" cy="627882"/>
        </p:xfrm>
        <a:graphic>
          <a:graphicData uri="http://schemas.openxmlformats.org/drawingml/2006/table">
            <a:tbl>
              <a:tblPr firstRow="1" firstCol="1" bandRow="1">
                <a:tableStyleId>{10A1B5D5-9B99-4C35-A422-299274C87663}</a:tableStyleId>
              </a:tblPr>
              <a:tblGrid>
                <a:gridCol w="1043677">
                  <a:extLst>
                    <a:ext uri="{9D8B030D-6E8A-4147-A177-3AD203B41FA5}">
                      <a16:colId xmlns:a16="http://schemas.microsoft.com/office/drawing/2014/main" val="983778889"/>
                    </a:ext>
                  </a:extLst>
                </a:gridCol>
              </a:tblGrid>
              <a:tr h="627882">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Justering</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bl>
          </a:graphicData>
        </a:graphic>
      </p:graphicFrame>
      <p:pic>
        <p:nvPicPr>
          <p:cNvPr id="20" name="Bild 15">
            <a:extLst>
              <a:ext uri="{FF2B5EF4-FFF2-40B4-BE49-F238E27FC236}">
                <a16:creationId xmlns:a16="http://schemas.microsoft.com/office/drawing/2014/main" id="{B64733A0-6F90-4686-BAA1-FAB020E1FB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3481602" y="4550694"/>
            <a:ext cx="432469" cy="383549"/>
          </a:xfrm>
          <a:prstGeom prst="rect">
            <a:avLst/>
          </a:prstGeom>
        </p:spPr>
      </p:pic>
      <p:sp>
        <p:nvSpPr>
          <p:cNvPr id="21" name="Ellips 16">
            <a:extLst>
              <a:ext uri="{FF2B5EF4-FFF2-40B4-BE49-F238E27FC236}">
                <a16:creationId xmlns:a16="http://schemas.microsoft.com/office/drawing/2014/main" id="{2A0781BD-4E39-4923-B932-0F0708E0447C}"/>
              </a:ext>
            </a:extLst>
          </p:cNvPr>
          <p:cNvSpPr/>
          <p:nvPr/>
        </p:nvSpPr>
        <p:spPr>
          <a:xfrm>
            <a:off x="3248845" y="5053394"/>
            <a:ext cx="897984" cy="89798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36000" bIns="36000" rtlCol="0" anchor="ctr"/>
          <a:lstStyle/>
          <a:p>
            <a:pPr algn="ctr"/>
            <a:r>
              <a:rPr lang="nb-NO" sz="2400" kern="0" dirty="0">
                <a:latin typeface="Brix Sans Bold" panose="02000000000000000000" pitchFamily="50" charset="0"/>
                <a:ea typeface="Verdana" panose="020B0604030504040204" pitchFamily="34" charset="0"/>
                <a:cs typeface="Verdana" panose="020B0604030504040204" pitchFamily="34" charset="0"/>
              </a:rPr>
              <a:t>29,8</a:t>
            </a:r>
            <a:endParaRPr lang="nb-NO" sz="2400" dirty="0"/>
          </a:p>
        </p:txBody>
      </p:sp>
      <p:sp>
        <p:nvSpPr>
          <p:cNvPr id="22" name="Rektangel 21">
            <a:extLst>
              <a:ext uri="{FF2B5EF4-FFF2-40B4-BE49-F238E27FC236}">
                <a16:creationId xmlns:a16="http://schemas.microsoft.com/office/drawing/2014/main" id="{9D4FF7C4-5D5B-4BC1-BDFC-5FAA165FADCD}"/>
              </a:ext>
            </a:extLst>
          </p:cNvPr>
          <p:cNvSpPr/>
          <p:nvPr/>
        </p:nvSpPr>
        <p:spPr>
          <a:xfrm>
            <a:off x="9011888" y="3690164"/>
            <a:ext cx="389850" cy="584775"/>
          </a:xfrm>
          <a:prstGeom prst="rect">
            <a:avLst/>
          </a:prstGeom>
        </p:spPr>
        <p:txBody>
          <a:bodyPr wrap="none">
            <a:spAutoFit/>
          </a:bodyPr>
          <a:lstStyle/>
          <a:p>
            <a:r>
              <a:rPr lang="nb-NO" sz="3200" kern="0" dirty="0">
                <a:solidFill>
                  <a:srgbClr val="8EBD75"/>
                </a:solidFill>
                <a:latin typeface="Brix Sans Bold" panose="02000000000000000000" pitchFamily="50" charset="0"/>
                <a:ea typeface="Verdana" panose="020B0604030504040204" pitchFamily="34" charset="0"/>
              </a:rPr>
              <a:t>=</a:t>
            </a:r>
            <a:endParaRPr lang="nb-NO" sz="2400" dirty="0">
              <a:solidFill>
                <a:srgbClr val="8EBD75"/>
              </a:solidFill>
            </a:endParaRPr>
          </a:p>
        </p:txBody>
      </p:sp>
      <p:sp>
        <p:nvSpPr>
          <p:cNvPr id="23" name="Rektangel 22">
            <a:extLst>
              <a:ext uri="{FF2B5EF4-FFF2-40B4-BE49-F238E27FC236}">
                <a16:creationId xmlns:a16="http://schemas.microsoft.com/office/drawing/2014/main" id="{6B240823-E7FB-480E-8DEE-116FD427FF00}"/>
              </a:ext>
            </a:extLst>
          </p:cNvPr>
          <p:cNvSpPr/>
          <p:nvPr/>
        </p:nvSpPr>
        <p:spPr>
          <a:xfrm>
            <a:off x="610238" y="1971953"/>
            <a:ext cx="1226817" cy="830997"/>
          </a:xfrm>
          <a:prstGeom prst="rect">
            <a:avLst/>
          </a:prstGeom>
        </p:spPr>
        <p:txBody>
          <a:bodyPr wrap="square" lIns="0">
            <a:spAutoFit/>
          </a:bodyPr>
          <a:lstStyle/>
          <a:p>
            <a:r>
              <a:rPr lang="nb-NO" sz="2400" spc="-70" dirty="0">
                <a:solidFill>
                  <a:srgbClr val="3F3F3F"/>
                </a:solidFill>
                <a:latin typeface="Brix Sans Bold" panose="02000000000000000000" pitchFamily="50" charset="0"/>
              </a:rPr>
              <a:t>Tabellen sier:</a:t>
            </a:r>
            <a:endParaRPr lang="nb-NO" sz="1600" dirty="0"/>
          </a:p>
        </p:txBody>
      </p:sp>
    </p:spTree>
    <p:extLst>
      <p:ext uri="{BB962C8B-B14F-4D97-AF65-F5344CB8AC3E}">
        <p14:creationId xmlns:p14="http://schemas.microsoft.com/office/powerpoint/2010/main" val="222946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1" grpId="0" animBg="1"/>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normAutofit/>
          </a:bodyPr>
          <a:lstStyle/>
          <a:p>
            <a:r>
              <a:rPr lang="nb-NO" sz="3200" dirty="0"/>
              <a:t>Eksempel 2: Tre registrerte runder siden 01.01.2017</a:t>
            </a:r>
          </a:p>
        </p:txBody>
      </p:sp>
      <p:pic>
        <p:nvPicPr>
          <p:cNvPr id="7" name="Bilde 6" descr="Et bilde som inneholder tegning, skilt&#10;&#10;Automatisk generert beskrivelse">
            <a:extLst>
              <a:ext uri="{FF2B5EF4-FFF2-40B4-BE49-F238E27FC236}">
                <a16:creationId xmlns:a16="http://schemas.microsoft.com/office/drawing/2014/main" id="{AAA6BE67-7634-43EA-8F9C-4755C9832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graphicFrame>
        <p:nvGraphicFramePr>
          <p:cNvPr id="24" name="Tabell 23">
            <a:extLst>
              <a:ext uri="{FF2B5EF4-FFF2-40B4-BE49-F238E27FC236}">
                <a16:creationId xmlns:a16="http://schemas.microsoft.com/office/drawing/2014/main" id="{8895D77F-6AE8-4606-9913-24B25719F2EB}"/>
              </a:ext>
            </a:extLst>
          </p:cNvPr>
          <p:cNvGraphicFramePr>
            <a:graphicFrameLocks noGrp="1"/>
          </p:cNvGraphicFramePr>
          <p:nvPr>
            <p:extLst>
              <p:ext uri="{D42A27DB-BD31-4B8C-83A1-F6EECF244321}">
                <p14:modId xmlns:p14="http://schemas.microsoft.com/office/powerpoint/2010/main" val="4266199890"/>
              </p:ext>
            </p:extLst>
          </p:nvPr>
        </p:nvGraphicFramePr>
        <p:xfrm>
          <a:off x="1723675" y="1469937"/>
          <a:ext cx="7227049" cy="1089749"/>
        </p:xfrm>
        <a:graphic>
          <a:graphicData uri="http://schemas.openxmlformats.org/drawingml/2006/table">
            <a:tbl>
              <a:tblPr firstRow="1" firstCol="1" bandRow="1">
                <a:tableStyleId>{10A1B5D5-9B99-4C35-A422-299274C87663}</a:tableStyleId>
              </a:tblPr>
              <a:tblGrid>
                <a:gridCol w="1503180">
                  <a:extLst>
                    <a:ext uri="{9D8B030D-6E8A-4147-A177-3AD203B41FA5}">
                      <a16:colId xmlns:a16="http://schemas.microsoft.com/office/drawing/2014/main" val="2195327578"/>
                    </a:ext>
                  </a:extLst>
                </a:gridCol>
                <a:gridCol w="1050818">
                  <a:extLst>
                    <a:ext uri="{9D8B030D-6E8A-4147-A177-3AD203B41FA5}">
                      <a16:colId xmlns:a16="http://schemas.microsoft.com/office/drawing/2014/main" val="983778889"/>
                    </a:ext>
                  </a:extLst>
                </a:gridCol>
                <a:gridCol w="1570046">
                  <a:extLst>
                    <a:ext uri="{9D8B030D-6E8A-4147-A177-3AD203B41FA5}">
                      <a16:colId xmlns:a16="http://schemas.microsoft.com/office/drawing/2014/main" val="2897493353"/>
                    </a:ext>
                  </a:extLst>
                </a:gridCol>
                <a:gridCol w="2101637">
                  <a:extLst>
                    <a:ext uri="{9D8B030D-6E8A-4147-A177-3AD203B41FA5}">
                      <a16:colId xmlns:a16="http://schemas.microsoft.com/office/drawing/2014/main" val="1645777023"/>
                    </a:ext>
                  </a:extLst>
                </a:gridCol>
                <a:gridCol w="1001368">
                  <a:extLst>
                    <a:ext uri="{9D8B030D-6E8A-4147-A177-3AD203B41FA5}">
                      <a16:colId xmlns:a16="http://schemas.microsoft.com/office/drawing/2014/main" val="1423489529"/>
                    </a:ext>
                  </a:extLst>
                </a:gridCol>
              </a:tblGrid>
              <a:tr h="726917">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Antall handicap-runder</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tc>
                  <a:txBody>
                    <a:bodyPr/>
                    <a:lstStyle/>
                    <a:p>
                      <a:pPr algn="ctr" hangingPunct="0">
                        <a:lnSpc>
                          <a:spcPct val="107000"/>
                        </a:lnSpc>
                        <a:spcBef>
                          <a:spcPts val="300"/>
                        </a:spcBef>
                        <a:spcAft>
                          <a:spcPts val="300"/>
                        </a:spcAft>
                      </a:pPr>
                      <a:r>
                        <a:rPr lang="nb-NO" sz="1600" b="0" noProof="0">
                          <a:effectLst/>
                          <a:latin typeface="Brix Sans Bold" panose="02000000000000000000" pitchFamily="50" charset="0"/>
                        </a:rPr>
                        <a:t>Fiktiv </a:t>
                      </a:r>
                      <a:br>
                        <a:rPr lang="nb-NO" sz="1600" b="0" noProof="0">
                          <a:effectLst/>
                          <a:latin typeface="Brix Sans Bold" panose="02000000000000000000" pitchFamily="50" charset="0"/>
                        </a:rPr>
                      </a:br>
                      <a:r>
                        <a:rPr lang="nb-NO" sz="1600" b="0" noProof="0">
                          <a:effectLst/>
                          <a:latin typeface="Brix Sans Bold" panose="02000000000000000000" pitchFamily="50" charset="0"/>
                        </a:rPr>
                        <a:t>runde</a:t>
                      </a:r>
                      <a:endParaRPr lang="nb-NO" sz="1600" b="0" noProof="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tc>
                  <a:txBody>
                    <a:bodyPr/>
                    <a:lstStyle/>
                    <a:p>
                      <a:pPr algn="ctr" hangingPunct="0">
                        <a:lnSpc>
                          <a:spcPct val="107000"/>
                        </a:lnSpc>
                        <a:spcBef>
                          <a:spcPts val="300"/>
                        </a:spcBef>
                        <a:spcAft>
                          <a:spcPts val="300"/>
                        </a:spcAft>
                      </a:pPr>
                      <a:r>
                        <a:rPr lang="nb-NO" sz="1600" b="0" noProof="0">
                          <a:effectLst/>
                          <a:latin typeface="Brix Sans Bold" panose="02000000000000000000" pitchFamily="50" charset="0"/>
                        </a:rPr>
                        <a:t>Justert antall handicaprunder</a:t>
                      </a:r>
                      <a:endParaRPr lang="nb-NO" sz="1600" b="0" noProof="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tc>
                  <a:txBody>
                    <a:bodyPr/>
                    <a:lstStyle/>
                    <a:p>
                      <a:pPr algn="ctr" hangingPunct="0">
                        <a:lnSpc>
                          <a:spcPct val="107000"/>
                        </a:lnSpc>
                        <a:spcBef>
                          <a:spcPts val="300"/>
                        </a:spcBef>
                        <a:spcAft>
                          <a:spcPts val="300"/>
                        </a:spcAft>
                      </a:pPr>
                      <a:r>
                        <a:rPr lang="nb-NO" sz="1600" b="0" noProof="0">
                          <a:effectLst/>
                          <a:latin typeface="Brix Sans Bold" panose="02000000000000000000" pitchFamily="50" charset="0"/>
                        </a:rPr>
                        <a:t>Handicaprunder som brukes i beregningen</a:t>
                      </a:r>
                      <a:endParaRPr lang="nb-NO" sz="1600" b="0" noProof="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tc>
                  <a:txBody>
                    <a:bodyPr/>
                    <a:lstStyle/>
                    <a:p>
                      <a:pPr algn="ctr" hangingPunct="0">
                        <a:lnSpc>
                          <a:spcPct val="107000"/>
                        </a:lnSpc>
                        <a:spcBef>
                          <a:spcPts val="300"/>
                        </a:spcBef>
                        <a:spcAft>
                          <a:spcPts val="300"/>
                        </a:spcAft>
                      </a:pPr>
                      <a:r>
                        <a:rPr lang="nb-NO" sz="1600" b="0" noProof="0">
                          <a:effectLst/>
                          <a:latin typeface="Brix Sans Bold" panose="02000000000000000000" pitchFamily="50" charset="0"/>
                        </a:rPr>
                        <a:t>Justering</a:t>
                      </a:r>
                      <a:endParaRPr lang="nb-NO" sz="1600" b="0" noProof="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r h="362832">
                <a:tc>
                  <a:txBody>
                    <a:bodyPr/>
                    <a:lstStyle/>
                    <a:p>
                      <a:pPr marR="151765" algn="ctr" hangingPunct="0">
                        <a:lnSpc>
                          <a:spcPct val="107000"/>
                        </a:lnSpc>
                        <a:spcBef>
                          <a:spcPts val="280"/>
                        </a:spcBef>
                        <a:spcAft>
                          <a:spcPts val="0"/>
                        </a:spcAft>
                      </a:pPr>
                      <a:r>
                        <a:rPr lang="nb-NO" sz="1800" b="0" kern="1200" noProof="0" dirty="0">
                          <a:effectLst/>
                          <a:latin typeface="Brix Sans Light" panose="02000000000000000000" pitchFamily="50" charset="0"/>
                        </a:rPr>
                        <a:t>1–3</a:t>
                      </a:r>
                      <a:endParaRPr lang="nb-NO" sz="1800" b="0" kern="1200" noProof="0" dirty="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0"/>
                        </a:spcBef>
                        <a:spcAft>
                          <a:spcPts val="0"/>
                        </a:spcAft>
                      </a:pPr>
                      <a:r>
                        <a:rPr lang="nb-NO" sz="1800" b="0" kern="1200" noProof="0" dirty="0">
                          <a:effectLst/>
                          <a:latin typeface="Brix Sans Light" panose="02000000000000000000" pitchFamily="50" charset="0"/>
                        </a:rPr>
                        <a:t>1</a:t>
                      </a:r>
                      <a:endParaRPr lang="nb-NO" sz="1800" b="0" kern="1200" noProof="0" dirty="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0"/>
                        </a:spcBef>
                        <a:spcAft>
                          <a:spcPts val="0"/>
                        </a:spcAft>
                      </a:pPr>
                      <a:r>
                        <a:rPr lang="nb-NO" sz="1800" b="0" kern="1200" noProof="0">
                          <a:effectLst/>
                          <a:latin typeface="Brix Sans Light" panose="02000000000000000000" pitchFamily="50" charset="0"/>
                        </a:rPr>
                        <a:t>2–4</a:t>
                      </a:r>
                      <a:endParaRPr lang="nb-NO" sz="18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0"/>
                        </a:spcBef>
                        <a:spcAft>
                          <a:spcPts val="0"/>
                        </a:spcAft>
                      </a:pPr>
                      <a:r>
                        <a:rPr lang="nb-NO" sz="1800" b="0" kern="1200" noProof="0">
                          <a:effectLst/>
                          <a:latin typeface="Brix Sans Light" panose="02000000000000000000" pitchFamily="50" charset="0"/>
                        </a:rPr>
                        <a:t>Laveste 1</a:t>
                      </a:r>
                      <a:endParaRPr lang="nb-NO" sz="18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430" algn="ctr" hangingPunct="0">
                        <a:lnSpc>
                          <a:spcPct val="107000"/>
                        </a:lnSpc>
                        <a:spcBef>
                          <a:spcPts val="280"/>
                        </a:spcBef>
                        <a:spcAft>
                          <a:spcPts val="0"/>
                        </a:spcAft>
                      </a:pPr>
                      <a:r>
                        <a:rPr lang="nb-NO" sz="1800" b="0" kern="1200" noProof="0" dirty="0">
                          <a:effectLst/>
                          <a:latin typeface="Brix Sans Light" panose="02000000000000000000" pitchFamily="50" charset="0"/>
                        </a:rPr>
                        <a:t>-2,0</a:t>
                      </a:r>
                      <a:endParaRPr lang="nb-NO" sz="1800" b="0" kern="1200" noProof="0" dirty="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94206867"/>
                  </a:ext>
                </a:extLst>
              </a:tr>
            </a:tbl>
          </a:graphicData>
        </a:graphic>
      </p:graphicFrame>
      <p:pic>
        <p:nvPicPr>
          <p:cNvPr id="25" name="Bild 15">
            <a:extLst>
              <a:ext uri="{FF2B5EF4-FFF2-40B4-BE49-F238E27FC236}">
                <a16:creationId xmlns:a16="http://schemas.microsoft.com/office/drawing/2014/main" id="{3CACCAB6-8352-4F9A-8748-F1E5694F65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3522241" y="4545318"/>
            <a:ext cx="432469" cy="383549"/>
          </a:xfrm>
          <a:prstGeom prst="rect">
            <a:avLst/>
          </a:prstGeom>
        </p:spPr>
      </p:pic>
      <p:sp>
        <p:nvSpPr>
          <p:cNvPr id="26" name="Ellips 16">
            <a:extLst>
              <a:ext uri="{FF2B5EF4-FFF2-40B4-BE49-F238E27FC236}">
                <a16:creationId xmlns:a16="http://schemas.microsoft.com/office/drawing/2014/main" id="{1AFAFBFF-94A8-49D3-952B-33C5EC3F37F8}"/>
              </a:ext>
            </a:extLst>
          </p:cNvPr>
          <p:cNvSpPr/>
          <p:nvPr/>
        </p:nvSpPr>
        <p:spPr>
          <a:xfrm>
            <a:off x="3289484" y="5042642"/>
            <a:ext cx="897984" cy="89798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36000" bIns="36000" rtlCol="0" anchor="ctr"/>
          <a:lstStyle/>
          <a:p>
            <a:pPr algn="ctr"/>
            <a:r>
              <a:rPr lang="nb-NO" sz="2400" kern="0" dirty="0">
                <a:latin typeface="Brix Sans Bold" panose="02000000000000000000" pitchFamily="50" charset="0"/>
                <a:ea typeface="Verdana" panose="020B0604030504040204" pitchFamily="34" charset="0"/>
                <a:cs typeface="Verdana" panose="020B0604030504040204" pitchFamily="34" charset="0"/>
              </a:rPr>
              <a:t>12,5</a:t>
            </a:r>
            <a:endParaRPr lang="nb-NO" sz="2400" dirty="0"/>
          </a:p>
        </p:txBody>
      </p:sp>
      <p:graphicFrame>
        <p:nvGraphicFramePr>
          <p:cNvPr id="27" name="Tabell 26">
            <a:extLst>
              <a:ext uri="{FF2B5EF4-FFF2-40B4-BE49-F238E27FC236}">
                <a16:creationId xmlns:a16="http://schemas.microsoft.com/office/drawing/2014/main" id="{81D9BF58-6B49-4813-8E94-22039EB0781C}"/>
              </a:ext>
            </a:extLst>
          </p:cNvPr>
          <p:cNvGraphicFramePr>
            <a:graphicFrameLocks noGrp="1"/>
          </p:cNvGraphicFramePr>
          <p:nvPr>
            <p:extLst>
              <p:ext uri="{D42A27DB-BD31-4B8C-83A1-F6EECF244321}">
                <p14:modId xmlns:p14="http://schemas.microsoft.com/office/powerpoint/2010/main" val="1191705419"/>
              </p:ext>
            </p:extLst>
          </p:nvPr>
        </p:nvGraphicFramePr>
        <p:xfrm>
          <a:off x="1723675" y="3429000"/>
          <a:ext cx="1492965" cy="627882"/>
        </p:xfrm>
        <a:graphic>
          <a:graphicData uri="http://schemas.openxmlformats.org/drawingml/2006/table">
            <a:tbl>
              <a:tblPr firstRow="1" firstCol="1" bandRow="1">
                <a:tableStyleId>{10A1B5D5-9B99-4C35-A422-299274C87663}</a:tableStyleId>
              </a:tblPr>
              <a:tblGrid>
                <a:gridCol w="1492965">
                  <a:extLst>
                    <a:ext uri="{9D8B030D-6E8A-4147-A177-3AD203B41FA5}">
                      <a16:colId xmlns:a16="http://schemas.microsoft.com/office/drawing/2014/main" val="2195327578"/>
                    </a:ext>
                  </a:extLst>
                </a:gridCol>
              </a:tblGrid>
              <a:tr h="627882">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Antall handicap-runder</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bl>
          </a:graphicData>
        </a:graphic>
      </p:graphicFrame>
      <p:graphicFrame>
        <p:nvGraphicFramePr>
          <p:cNvPr id="28" name="Tabell 27">
            <a:extLst>
              <a:ext uri="{FF2B5EF4-FFF2-40B4-BE49-F238E27FC236}">
                <a16:creationId xmlns:a16="http://schemas.microsoft.com/office/drawing/2014/main" id="{9A74090B-060B-4405-B1C5-E9F44B9A7F84}"/>
              </a:ext>
            </a:extLst>
          </p:cNvPr>
          <p:cNvGraphicFramePr>
            <a:graphicFrameLocks noGrp="1"/>
          </p:cNvGraphicFramePr>
          <p:nvPr>
            <p:extLst>
              <p:ext uri="{D42A27DB-BD31-4B8C-83A1-F6EECF244321}">
                <p14:modId xmlns:p14="http://schemas.microsoft.com/office/powerpoint/2010/main" val="442640567"/>
              </p:ext>
            </p:extLst>
          </p:nvPr>
        </p:nvGraphicFramePr>
        <p:xfrm>
          <a:off x="1723675" y="4068712"/>
          <a:ext cx="1492965" cy="362832"/>
        </p:xfrm>
        <a:graphic>
          <a:graphicData uri="http://schemas.openxmlformats.org/drawingml/2006/table">
            <a:tbl>
              <a:tblPr firstCol="1" bandRow="1">
                <a:tableStyleId>{10A1B5D5-9B99-4C35-A422-299274C87663}</a:tableStyleId>
              </a:tblPr>
              <a:tblGrid>
                <a:gridCol w="1492965">
                  <a:extLst>
                    <a:ext uri="{9D8B030D-6E8A-4147-A177-3AD203B41FA5}">
                      <a16:colId xmlns:a16="http://schemas.microsoft.com/office/drawing/2014/main" val="1072744088"/>
                    </a:ext>
                  </a:extLst>
                </a:gridCol>
              </a:tblGrid>
              <a:tr h="362832">
                <a:tc>
                  <a:txBody>
                    <a:bodyPr/>
                    <a:lstStyle/>
                    <a:p>
                      <a:pPr marR="151765" algn="ctr" hangingPunct="0">
                        <a:lnSpc>
                          <a:spcPct val="107000"/>
                        </a:lnSpc>
                        <a:spcBef>
                          <a:spcPts val="280"/>
                        </a:spcBef>
                        <a:spcAft>
                          <a:spcPts val="0"/>
                        </a:spcAft>
                      </a:pPr>
                      <a:r>
                        <a:rPr lang="nb-NO" sz="1800" b="0" kern="1200" noProof="0" dirty="0">
                          <a:solidFill>
                            <a:schemeClr val="dk1"/>
                          </a:solidFill>
                          <a:effectLst/>
                          <a:latin typeface="Brix Sans Light" panose="02000000000000000000" pitchFamily="50" charset="0"/>
                          <a:ea typeface="+mn-ea"/>
                          <a:cs typeface="+mn-cs"/>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82493870"/>
                  </a:ext>
                </a:extLst>
              </a:tr>
            </a:tbl>
          </a:graphicData>
        </a:graphic>
      </p:graphicFrame>
      <p:graphicFrame>
        <p:nvGraphicFramePr>
          <p:cNvPr id="29" name="Tabell 28">
            <a:extLst>
              <a:ext uri="{FF2B5EF4-FFF2-40B4-BE49-F238E27FC236}">
                <a16:creationId xmlns:a16="http://schemas.microsoft.com/office/drawing/2014/main" id="{445FE416-835F-4612-901C-3EDBD26D374F}"/>
              </a:ext>
            </a:extLst>
          </p:cNvPr>
          <p:cNvGraphicFramePr>
            <a:graphicFrameLocks noGrp="1"/>
          </p:cNvGraphicFramePr>
          <p:nvPr>
            <p:extLst>
              <p:ext uri="{D42A27DB-BD31-4B8C-83A1-F6EECF244321}">
                <p14:modId xmlns:p14="http://schemas.microsoft.com/office/powerpoint/2010/main" val="3527762222"/>
              </p:ext>
            </p:extLst>
          </p:nvPr>
        </p:nvGraphicFramePr>
        <p:xfrm>
          <a:off x="3216640" y="4068712"/>
          <a:ext cx="1043677" cy="362832"/>
        </p:xfrm>
        <a:graphic>
          <a:graphicData uri="http://schemas.openxmlformats.org/drawingml/2006/table">
            <a:tbl>
              <a:tblPr firstCol="1" bandRow="1">
                <a:tableStyleId>{10A1B5D5-9B99-4C35-A422-299274C87663}</a:tableStyleId>
              </a:tblPr>
              <a:tblGrid>
                <a:gridCol w="1043677">
                  <a:extLst>
                    <a:ext uri="{9D8B030D-6E8A-4147-A177-3AD203B41FA5}">
                      <a16:colId xmlns:a16="http://schemas.microsoft.com/office/drawing/2014/main" val="3100371258"/>
                    </a:ext>
                  </a:extLst>
                </a:gridCol>
              </a:tblGrid>
              <a:tr h="362832">
                <a:tc>
                  <a:txBody>
                    <a:bodyPr/>
                    <a:lstStyle/>
                    <a:p>
                      <a:pPr algn="ctr" hangingPunct="0">
                        <a:lnSpc>
                          <a:spcPct val="107000"/>
                        </a:lnSpc>
                        <a:spcBef>
                          <a:spcPts val="280"/>
                        </a:spcBef>
                        <a:spcAft>
                          <a:spcPts val="0"/>
                        </a:spcAft>
                      </a:pPr>
                      <a:r>
                        <a:rPr lang="nb-NO" sz="1800" b="0" kern="1200" noProof="0" dirty="0">
                          <a:effectLst/>
                          <a:latin typeface="Brix Sans Light" panose="02000000000000000000" pitchFamily="50" charset="0"/>
                        </a:rPr>
                        <a:t>1</a:t>
                      </a:r>
                      <a:endParaRPr lang="nb-NO" sz="1800" b="0" kern="1200" noProof="0" dirty="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92631258"/>
                  </a:ext>
                </a:extLst>
              </a:tr>
            </a:tbl>
          </a:graphicData>
        </a:graphic>
      </p:graphicFrame>
      <p:graphicFrame>
        <p:nvGraphicFramePr>
          <p:cNvPr id="30" name="Tabell 29">
            <a:extLst>
              <a:ext uri="{FF2B5EF4-FFF2-40B4-BE49-F238E27FC236}">
                <a16:creationId xmlns:a16="http://schemas.microsoft.com/office/drawing/2014/main" id="{46B03126-6AAF-4451-A9B8-67552FF0DF23}"/>
              </a:ext>
            </a:extLst>
          </p:cNvPr>
          <p:cNvGraphicFramePr>
            <a:graphicFrameLocks noGrp="1"/>
          </p:cNvGraphicFramePr>
          <p:nvPr>
            <p:extLst>
              <p:ext uri="{D42A27DB-BD31-4B8C-83A1-F6EECF244321}">
                <p14:modId xmlns:p14="http://schemas.microsoft.com/office/powerpoint/2010/main" val="3979641062"/>
              </p:ext>
            </p:extLst>
          </p:nvPr>
        </p:nvGraphicFramePr>
        <p:xfrm>
          <a:off x="4266982" y="4068712"/>
          <a:ext cx="1559376" cy="362832"/>
        </p:xfrm>
        <a:graphic>
          <a:graphicData uri="http://schemas.openxmlformats.org/drawingml/2006/table">
            <a:tbl>
              <a:tblPr firstCol="1" bandRow="1">
                <a:tableStyleId>{10A1B5D5-9B99-4C35-A422-299274C87663}</a:tableStyleId>
              </a:tblPr>
              <a:tblGrid>
                <a:gridCol w="1559376">
                  <a:extLst>
                    <a:ext uri="{9D8B030D-6E8A-4147-A177-3AD203B41FA5}">
                      <a16:colId xmlns:a16="http://schemas.microsoft.com/office/drawing/2014/main" val="137287622"/>
                    </a:ext>
                  </a:extLst>
                </a:gridCol>
              </a:tblGrid>
              <a:tr h="362832">
                <a:tc>
                  <a:txBody>
                    <a:bodyPr/>
                    <a:lstStyle/>
                    <a:p>
                      <a:pPr algn="ctr" hangingPunct="0">
                        <a:lnSpc>
                          <a:spcPct val="107000"/>
                        </a:lnSpc>
                        <a:spcBef>
                          <a:spcPts val="280"/>
                        </a:spcBef>
                        <a:spcAft>
                          <a:spcPts val="0"/>
                        </a:spcAft>
                      </a:pPr>
                      <a:r>
                        <a:rPr lang="nb-NO" sz="1800" b="0" kern="1200" noProof="0" dirty="0">
                          <a:solidFill>
                            <a:schemeClr val="dk1"/>
                          </a:solidFill>
                          <a:effectLst/>
                          <a:latin typeface="Brix Sans Light" panose="02000000000000000000" pitchFamily="50" charset="0"/>
                          <a:ea typeface="+mn-ea"/>
                          <a:cs typeface="+mn-cs"/>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48583367"/>
                  </a:ext>
                </a:extLst>
              </a:tr>
            </a:tbl>
          </a:graphicData>
        </a:graphic>
      </p:graphicFrame>
      <p:graphicFrame>
        <p:nvGraphicFramePr>
          <p:cNvPr id="31" name="Tabell 30">
            <a:extLst>
              <a:ext uri="{FF2B5EF4-FFF2-40B4-BE49-F238E27FC236}">
                <a16:creationId xmlns:a16="http://schemas.microsoft.com/office/drawing/2014/main" id="{202854B4-7121-49C5-87EE-9C4B2EBC44FF}"/>
              </a:ext>
            </a:extLst>
          </p:cNvPr>
          <p:cNvGraphicFramePr>
            <a:graphicFrameLocks noGrp="1"/>
          </p:cNvGraphicFramePr>
          <p:nvPr>
            <p:extLst>
              <p:ext uri="{D42A27DB-BD31-4B8C-83A1-F6EECF244321}">
                <p14:modId xmlns:p14="http://schemas.microsoft.com/office/powerpoint/2010/main" val="841454813"/>
              </p:ext>
            </p:extLst>
          </p:nvPr>
        </p:nvGraphicFramePr>
        <p:xfrm>
          <a:off x="5833023" y="4068712"/>
          <a:ext cx="2087355" cy="362832"/>
        </p:xfrm>
        <a:graphic>
          <a:graphicData uri="http://schemas.openxmlformats.org/drawingml/2006/table">
            <a:tbl>
              <a:tblPr firstCol="1" bandRow="1">
                <a:tableStyleId>{10A1B5D5-9B99-4C35-A422-299274C87663}</a:tableStyleId>
              </a:tblPr>
              <a:tblGrid>
                <a:gridCol w="2087355">
                  <a:extLst>
                    <a:ext uri="{9D8B030D-6E8A-4147-A177-3AD203B41FA5}">
                      <a16:colId xmlns:a16="http://schemas.microsoft.com/office/drawing/2014/main" val="1379083920"/>
                    </a:ext>
                  </a:extLst>
                </a:gridCol>
              </a:tblGrid>
              <a:tr h="362832">
                <a:tc>
                  <a:txBody>
                    <a:bodyPr/>
                    <a:lstStyle/>
                    <a:p>
                      <a:pPr marL="0" marR="0" lvl="0" indent="0" algn="ctr" defTabSz="914400" rtl="0" eaLnBrk="1" fontAlgn="auto" latinLnBrk="0" hangingPunct="0">
                        <a:lnSpc>
                          <a:spcPct val="107000"/>
                        </a:lnSpc>
                        <a:spcBef>
                          <a:spcPts val="280"/>
                        </a:spcBef>
                        <a:spcAft>
                          <a:spcPts val="0"/>
                        </a:spcAft>
                        <a:buClrTx/>
                        <a:buSzTx/>
                        <a:buFontTx/>
                        <a:buNone/>
                        <a:tabLst/>
                        <a:defRPr/>
                      </a:pPr>
                      <a:r>
                        <a:rPr lang="nb-NO" sz="1800" b="0" kern="1200" noProof="0" dirty="0">
                          <a:effectLst/>
                          <a:latin typeface="Brix Sans Light" panose="02000000000000000000" pitchFamily="50" charset="0"/>
                        </a:rPr>
                        <a:t>Laveste 1</a:t>
                      </a:r>
                      <a:endParaRPr lang="nb-NO" sz="1800" b="0" kern="1200" noProof="0" dirty="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58191138"/>
                  </a:ext>
                </a:extLst>
              </a:tr>
            </a:tbl>
          </a:graphicData>
        </a:graphic>
      </p:graphicFrame>
      <p:graphicFrame>
        <p:nvGraphicFramePr>
          <p:cNvPr id="32" name="Tabell 31">
            <a:extLst>
              <a:ext uri="{FF2B5EF4-FFF2-40B4-BE49-F238E27FC236}">
                <a16:creationId xmlns:a16="http://schemas.microsoft.com/office/drawing/2014/main" id="{5CECC295-4220-426C-BDDD-FD84E909B0A2}"/>
              </a:ext>
            </a:extLst>
          </p:cNvPr>
          <p:cNvGraphicFramePr>
            <a:graphicFrameLocks noGrp="1"/>
          </p:cNvGraphicFramePr>
          <p:nvPr>
            <p:extLst>
              <p:ext uri="{D42A27DB-BD31-4B8C-83A1-F6EECF244321}">
                <p14:modId xmlns:p14="http://schemas.microsoft.com/office/powerpoint/2010/main" val="3479859762"/>
              </p:ext>
            </p:extLst>
          </p:nvPr>
        </p:nvGraphicFramePr>
        <p:xfrm>
          <a:off x="3216640" y="3429000"/>
          <a:ext cx="1043677" cy="627882"/>
        </p:xfrm>
        <a:graphic>
          <a:graphicData uri="http://schemas.openxmlformats.org/drawingml/2006/table">
            <a:tbl>
              <a:tblPr firstRow="1" firstCol="1" bandRow="1">
                <a:tableStyleId>{10A1B5D5-9B99-4C35-A422-299274C87663}</a:tableStyleId>
              </a:tblPr>
              <a:tblGrid>
                <a:gridCol w="1043677">
                  <a:extLst>
                    <a:ext uri="{9D8B030D-6E8A-4147-A177-3AD203B41FA5}">
                      <a16:colId xmlns:a16="http://schemas.microsoft.com/office/drawing/2014/main" val="983778889"/>
                    </a:ext>
                  </a:extLst>
                </a:gridCol>
              </a:tblGrid>
              <a:tr h="627882">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Fiktiv </a:t>
                      </a:r>
                      <a:br>
                        <a:rPr lang="nb-NO" sz="1600" b="0" noProof="0" dirty="0">
                          <a:effectLst/>
                          <a:latin typeface="Brix Sans Bold" panose="02000000000000000000" pitchFamily="50" charset="0"/>
                        </a:rPr>
                      </a:br>
                      <a:r>
                        <a:rPr lang="nb-NO" sz="1600" b="0" noProof="0" dirty="0">
                          <a:effectLst/>
                          <a:latin typeface="Brix Sans Bold" panose="02000000000000000000" pitchFamily="50" charset="0"/>
                        </a:rPr>
                        <a:t>runde</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bl>
          </a:graphicData>
        </a:graphic>
      </p:graphicFrame>
      <p:graphicFrame>
        <p:nvGraphicFramePr>
          <p:cNvPr id="33" name="Tabell 32">
            <a:extLst>
              <a:ext uri="{FF2B5EF4-FFF2-40B4-BE49-F238E27FC236}">
                <a16:creationId xmlns:a16="http://schemas.microsoft.com/office/drawing/2014/main" id="{01F91976-EF1D-4358-A49A-91F6AC6830DA}"/>
              </a:ext>
            </a:extLst>
          </p:cNvPr>
          <p:cNvGraphicFramePr>
            <a:graphicFrameLocks noGrp="1"/>
          </p:cNvGraphicFramePr>
          <p:nvPr>
            <p:extLst>
              <p:ext uri="{D42A27DB-BD31-4B8C-83A1-F6EECF244321}">
                <p14:modId xmlns:p14="http://schemas.microsoft.com/office/powerpoint/2010/main" val="1137166277"/>
              </p:ext>
            </p:extLst>
          </p:nvPr>
        </p:nvGraphicFramePr>
        <p:xfrm>
          <a:off x="4260317" y="3429392"/>
          <a:ext cx="1559376" cy="627882"/>
        </p:xfrm>
        <a:graphic>
          <a:graphicData uri="http://schemas.openxmlformats.org/drawingml/2006/table">
            <a:tbl>
              <a:tblPr firstRow="1" firstCol="1" bandRow="1">
                <a:tableStyleId>{10A1B5D5-9B99-4C35-A422-299274C87663}</a:tableStyleId>
              </a:tblPr>
              <a:tblGrid>
                <a:gridCol w="1559376">
                  <a:extLst>
                    <a:ext uri="{9D8B030D-6E8A-4147-A177-3AD203B41FA5}">
                      <a16:colId xmlns:a16="http://schemas.microsoft.com/office/drawing/2014/main" val="2897493353"/>
                    </a:ext>
                  </a:extLst>
                </a:gridCol>
              </a:tblGrid>
              <a:tr h="627882">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Justert antall handicaprunder</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bl>
          </a:graphicData>
        </a:graphic>
      </p:graphicFrame>
      <p:graphicFrame>
        <p:nvGraphicFramePr>
          <p:cNvPr id="34" name="Tabell 33">
            <a:extLst>
              <a:ext uri="{FF2B5EF4-FFF2-40B4-BE49-F238E27FC236}">
                <a16:creationId xmlns:a16="http://schemas.microsoft.com/office/drawing/2014/main" id="{943031CB-D41E-41BF-AC21-42A154D79021}"/>
              </a:ext>
            </a:extLst>
          </p:cNvPr>
          <p:cNvGraphicFramePr>
            <a:graphicFrameLocks noGrp="1"/>
          </p:cNvGraphicFramePr>
          <p:nvPr>
            <p:extLst>
              <p:ext uri="{D42A27DB-BD31-4B8C-83A1-F6EECF244321}">
                <p14:modId xmlns:p14="http://schemas.microsoft.com/office/powerpoint/2010/main" val="3085498675"/>
              </p:ext>
            </p:extLst>
          </p:nvPr>
        </p:nvGraphicFramePr>
        <p:xfrm>
          <a:off x="5826358" y="3429000"/>
          <a:ext cx="2074025" cy="627882"/>
        </p:xfrm>
        <a:graphic>
          <a:graphicData uri="http://schemas.openxmlformats.org/drawingml/2006/table">
            <a:tbl>
              <a:tblPr firstRow="1" firstCol="1" bandRow="1">
                <a:tableStyleId>{10A1B5D5-9B99-4C35-A422-299274C87663}</a:tableStyleId>
              </a:tblPr>
              <a:tblGrid>
                <a:gridCol w="2074025">
                  <a:extLst>
                    <a:ext uri="{9D8B030D-6E8A-4147-A177-3AD203B41FA5}">
                      <a16:colId xmlns:a16="http://schemas.microsoft.com/office/drawing/2014/main" val="1645777023"/>
                    </a:ext>
                  </a:extLst>
                </a:gridCol>
              </a:tblGrid>
              <a:tr h="627882">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Handicaprunder som brukes i beregningen</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bl>
          </a:graphicData>
        </a:graphic>
      </p:graphicFrame>
      <p:sp>
        <p:nvSpPr>
          <p:cNvPr id="35" name="Ellips 32">
            <a:extLst>
              <a:ext uri="{FF2B5EF4-FFF2-40B4-BE49-F238E27FC236}">
                <a16:creationId xmlns:a16="http://schemas.microsoft.com/office/drawing/2014/main" id="{13D31D89-0659-437E-B17C-83124AF2E5BF}"/>
              </a:ext>
            </a:extLst>
          </p:cNvPr>
          <p:cNvSpPr/>
          <p:nvPr/>
        </p:nvSpPr>
        <p:spPr>
          <a:xfrm>
            <a:off x="9567257" y="3481768"/>
            <a:ext cx="897984" cy="897984"/>
          </a:xfrm>
          <a:prstGeom prst="ellipse">
            <a:avLst/>
          </a:prstGeom>
          <a:solidFill>
            <a:srgbClr val="8EBD7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2400" kern="0" dirty="0">
                <a:latin typeface="Brix Sans Bold" panose="02000000000000000000" pitchFamily="50" charset="0"/>
                <a:ea typeface="Verdana" panose="020B0604030504040204" pitchFamily="34" charset="0"/>
                <a:cs typeface="Verdana" panose="020B0604030504040204" pitchFamily="34" charset="0"/>
              </a:rPr>
              <a:t>10,5</a:t>
            </a:r>
            <a:endParaRPr lang="nb-NO" sz="2400" dirty="0"/>
          </a:p>
        </p:txBody>
      </p:sp>
      <p:sp>
        <p:nvSpPr>
          <p:cNvPr id="36" name="Ellips 35">
            <a:extLst>
              <a:ext uri="{FF2B5EF4-FFF2-40B4-BE49-F238E27FC236}">
                <a16:creationId xmlns:a16="http://schemas.microsoft.com/office/drawing/2014/main" id="{1D14D99B-DC35-412B-BE12-713EFC8DBB7B}"/>
              </a:ext>
            </a:extLst>
          </p:cNvPr>
          <p:cNvSpPr/>
          <p:nvPr/>
        </p:nvSpPr>
        <p:spPr>
          <a:xfrm>
            <a:off x="650878" y="3481768"/>
            <a:ext cx="897984" cy="897984"/>
          </a:xfrm>
          <a:prstGeom prst="ellipse">
            <a:avLst/>
          </a:prstGeom>
          <a:solidFill>
            <a:srgbClr val="8EBD7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2400" kern="0" dirty="0">
                <a:latin typeface="Brix Sans Bold" panose="02000000000000000000" pitchFamily="50" charset="0"/>
                <a:ea typeface="Verdana" panose="020B0604030504040204" pitchFamily="34" charset="0"/>
                <a:cs typeface="Verdana" panose="020B0604030504040204" pitchFamily="34" charset="0"/>
              </a:rPr>
              <a:t>10,5</a:t>
            </a:r>
            <a:endParaRPr lang="nb-NO" sz="2400" dirty="0"/>
          </a:p>
        </p:txBody>
      </p:sp>
      <p:sp>
        <p:nvSpPr>
          <p:cNvPr id="37" name="Rektangel 36">
            <a:extLst>
              <a:ext uri="{FF2B5EF4-FFF2-40B4-BE49-F238E27FC236}">
                <a16:creationId xmlns:a16="http://schemas.microsoft.com/office/drawing/2014/main" id="{A585A496-C29B-43E4-89EE-33435677B0E5}"/>
              </a:ext>
            </a:extLst>
          </p:cNvPr>
          <p:cNvSpPr/>
          <p:nvPr/>
        </p:nvSpPr>
        <p:spPr>
          <a:xfrm>
            <a:off x="6220239" y="4511125"/>
            <a:ext cx="1312925" cy="430887"/>
          </a:xfrm>
          <a:prstGeom prst="rect">
            <a:avLst/>
          </a:prstGeom>
        </p:spPr>
        <p:txBody>
          <a:bodyPr wrap="none">
            <a:spAutoFit/>
          </a:bodyPr>
          <a:lstStyle/>
          <a:p>
            <a:pPr algn="ctr"/>
            <a:r>
              <a:rPr lang="nb-NO" sz="2200" spc="-70" dirty="0">
                <a:solidFill>
                  <a:srgbClr val="3F3F3F"/>
                </a:solidFill>
                <a:latin typeface="Brix Slab Light" panose="02000000000000000000" pitchFamily="50" charset="0"/>
              </a:rPr>
              <a:t>Den fiktive</a:t>
            </a:r>
            <a:endParaRPr lang="nb-NO" dirty="0"/>
          </a:p>
        </p:txBody>
      </p:sp>
      <p:graphicFrame>
        <p:nvGraphicFramePr>
          <p:cNvPr id="38" name="Tabell 37">
            <a:extLst>
              <a:ext uri="{FF2B5EF4-FFF2-40B4-BE49-F238E27FC236}">
                <a16:creationId xmlns:a16="http://schemas.microsoft.com/office/drawing/2014/main" id="{20128113-E329-4B72-8C88-75E5CB0929B6}"/>
              </a:ext>
            </a:extLst>
          </p:cNvPr>
          <p:cNvGraphicFramePr>
            <a:graphicFrameLocks noGrp="1"/>
          </p:cNvGraphicFramePr>
          <p:nvPr>
            <p:extLst>
              <p:ext uri="{D42A27DB-BD31-4B8C-83A1-F6EECF244321}">
                <p14:modId xmlns:p14="http://schemas.microsoft.com/office/powerpoint/2010/main" val="773079192"/>
              </p:ext>
            </p:extLst>
          </p:nvPr>
        </p:nvGraphicFramePr>
        <p:xfrm>
          <a:off x="7907048" y="4068712"/>
          <a:ext cx="1043677" cy="362832"/>
        </p:xfrm>
        <a:graphic>
          <a:graphicData uri="http://schemas.openxmlformats.org/drawingml/2006/table">
            <a:tbl>
              <a:tblPr firstCol="1" bandRow="1">
                <a:tableStyleId>{10A1B5D5-9B99-4C35-A422-299274C87663}</a:tableStyleId>
              </a:tblPr>
              <a:tblGrid>
                <a:gridCol w="1043677">
                  <a:extLst>
                    <a:ext uri="{9D8B030D-6E8A-4147-A177-3AD203B41FA5}">
                      <a16:colId xmlns:a16="http://schemas.microsoft.com/office/drawing/2014/main" val="3100371258"/>
                    </a:ext>
                  </a:extLst>
                </a:gridCol>
              </a:tblGrid>
              <a:tr h="362832">
                <a:tc>
                  <a:txBody>
                    <a:bodyPr/>
                    <a:lstStyle/>
                    <a:p>
                      <a:pPr algn="ctr" hangingPunct="0">
                        <a:lnSpc>
                          <a:spcPct val="107000"/>
                        </a:lnSpc>
                        <a:spcBef>
                          <a:spcPts val="280"/>
                        </a:spcBef>
                        <a:spcAft>
                          <a:spcPts val="0"/>
                        </a:spcAft>
                      </a:pPr>
                      <a:r>
                        <a:rPr lang="nb-NO" sz="1800" b="0" kern="1200" noProof="0" dirty="0">
                          <a:solidFill>
                            <a:schemeClr val="dk1"/>
                          </a:solidFill>
                          <a:effectLst/>
                          <a:latin typeface="Brix Sans Light" panose="02000000000000000000" pitchFamily="50" charset="0"/>
                          <a:ea typeface="+mn-ea"/>
                          <a:cs typeface="+mn-cs"/>
                        </a:rPr>
                        <a:t>-2,0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92631258"/>
                  </a:ext>
                </a:extLst>
              </a:tr>
            </a:tbl>
          </a:graphicData>
        </a:graphic>
      </p:graphicFrame>
      <p:graphicFrame>
        <p:nvGraphicFramePr>
          <p:cNvPr id="39" name="Tabell 38">
            <a:extLst>
              <a:ext uri="{FF2B5EF4-FFF2-40B4-BE49-F238E27FC236}">
                <a16:creationId xmlns:a16="http://schemas.microsoft.com/office/drawing/2014/main" id="{83DFEC64-3C85-47B5-B1EB-6B192A4C4D23}"/>
              </a:ext>
            </a:extLst>
          </p:cNvPr>
          <p:cNvGraphicFramePr>
            <a:graphicFrameLocks noGrp="1"/>
          </p:cNvGraphicFramePr>
          <p:nvPr>
            <p:extLst>
              <p:ext uri="{D42A27DB-BD31-4B8C-83A1-F6EECF244321}">
                <p14:modId xmlns:p14="http://schemas.microsoft.com/office/powerpoint/2010/main" val="3250151301"/>
              </p:ext>
            </p:extLst>
          </p:nvPr>
        </p:nvGraphicFramePr>
        <p:xfrm>
          <a:off x="7907048" y="3429000"/>
          <a:ext cx="1043677" cy="627882"/>
        </p:xfrm>
        <a:graphic>
          <a:graphicData uri="http://schemas.openxmlformats.org/drawingml/2006/table">
            <a:tbl>
              <a:tblPr firstRow="1" firstCol="1" bandRow="1">
                <a:tableStyleId>{10A1B5D5-9B99-4C35-A422-299274C87663}</a:tableStyleId>
              </a:tblPr>
              <a:tblGrid>
                <a:gridCol w="1043677">
                  <a:extLst>
                    <a:ext uri="{9D8B030D-6E8A-4147-A177-3AD203B41FA5}">
                      <a16:colId xmlns:a16="http://schemas.microsoft.com/office/drawing/2014/main" val="983778889"/>
                    </a:ext>
                  </a:extLst>
                </a:gridCol>
              </a:tblGrid>
              <a:tr h="627882">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Justering</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bl>
          </a:graphicData>
        </a:graphic>
      </p:graphicFrame>
      <p:sp>
        <p:nvSpPr>
          <p:cNvPr id="40" name="Rektangel 39">
            <a:extLst>
              <a:ext uri="{FF2B5EF4-FFF2-40B4-BE49-F238E27FC236}">
                <a16:creationId xmlns:a16="http://schemas.microsoft.com/office/drawing/2014/main" id="{520911F6-E7D0-4430-BA62-6295D07A3787}"/>
              </a:ext>
            </a:extLst>
          </p:cNvPr>
          <p:cNvSpPr/>
          <p:nvPr/>
        </p:nvSpPr>
        <p:spPr>
          <a:xfrm>
            <a:off x="9052528" y="3638372"/>
            <a:ext cx="389850" cy="584775"/>
          </a:xfrm>
          <a:prstGeom prst="rect">
            <a:avLst/>
          </a:prstGeom>
        </p:spPr>
        <p:txBody>
          <a:bodyPr wrap="none">
            <a:spAutoFit/>
          </a:bodyPr>
          <a:lstStyle/>
          <a:p>
            <a:r>
              <a:rPr lang="nb-NO" sz="3200" kern="0" dirty="0">
                <a:solidFill>
                  <a:srgbClr val="8EBD75"/>
                </a:solidFill>
                <a:latin typeface="Brix Sans Bold" panose="02000000000000000000" pitchFamily="50" charset="0"/>
                <a:ea typeface="Verdana" panose="020B0604030504040204" pitchFamily="34" charset="0"/>
              </a:rPr>
              <a:t>=</a:t>
            </a:r>
            <a:endParaRPr lang="nb-NO" sz="2400" dirty="0">
              <a:solidFill>
                <a:srgbClr val="8EBD75"/>
              </a:solidFill>
            </a:endParaRPr>
          </a:p>
        </p:txBody>
      </p:sp>
      <p:sp>
        <p:nvSpPr>
          <p:cNvPr id="41" name="Rektangel 40">
            <a:extLst>
              <a:ext uri="{FF2B5EF4-FFF2-40B4-BE49-F238E27FC236}">
                <a16:creationId xmlns:a16="http://schemas.microsoft.com/office/drawing/2014/main" id="{F346771D-6A6A-433D-92EE-CB8D72DBC681}"/>
              </a:ext>
            </a:extLst>
          </p:cNvPr>
          <p:cNvSpPr/>
          <p:nvPr/>
        </p:nvSpPr>
        <p:spPr>
          <a:xfrm>
            <a:off x="843280" y="2692041"/>
            <a:ext cx="8851577" cy="553998"/>
          </a:xfrm>
          <a:prstGeom prst="rect">
            <a:avLst/>
          </a:prstGeom>
        </p:spPr>
        <p:txBody>
          <a:bodyPr wrap="square" lIns="0">
            <a:spAutoFit/>
          </a:bodyPr>
          <a:lstStyle/>
          <a:p>
            <a:r>
              <a:rPr lang="nb-NO" sz="3000" spc="-70" dirty="0">
                <a:solidFill>
                  <a:srgbClr val="3F3F3F"/>
                </a:solidFill>
                <a:latin typeface="Brix Slab Black" panose="02000000000000000000" pitchFamily="50" charset="0"/>
              </a:rPr>
              <a:t>Handicap spilt til</a:t>
            </a:r>
            <a:r>
              <a:rPr lang="nb-NO" sz="3000" spc="-70" dirty="0">
                <a:solidFill>
                  <a:srgbClr val="3F3F3F"/>
                </a:solidFill>
                <a:latin typeface="Brix Slab Light" panose="02000000000000000000" pitchFamily="50" charset="0"/>
              </a:rPr>
              <a:t>: 17,3 – 25,5 – 23,1</a:t>
            </a:r>
          </a:p>
        </p:txBody>
      </p:sp>
      <p:sp>
        <p:nvSpPr>
          <p:cNvPr id="42" name="Rektangel 41">
            <a:extLst>
              <a:ext uri="{FF2B5EF4-FFF2-40B4-BE49-F238E27FC236}">
                <a16:creationId xmlns:a16="http://schemas.microsoft.com/office/drawing/2014/main" id="{47FC79D3-15D6-4E8C-8EDA-4C17200B913E}"/>
              </a:ext>
            </a:extLst>
          </p:cNvPr>
          <p:cNvSpPr/>
          <p:nvPr/>
        </p:nvSpPr>
        <p:spPr>
          <a:xfrm>
            <a:off x="650878" y="1677691"/>
            <a:ext cx="1226817" cy="830997"/>
          </a:xfrm>
          <a:prstGeom prst="rect">
            <a:avLst/>
          </a:prstGeom>
        </p:spPr>
        <p:txBody>
          <a:bodyPr wrap="square" lIns="0">
            <a:spAutoFit/>
          </a:bodyPr>
          <a:lstStyle/>
          <a:p>
            <a:r>
              <a:rPr lang="nb-NO" sz="2400" spc="-70" dirty="0">
                <a:solidFill>
                  <a:srgbClr val="3F3F3F"/>
                </a:solidFill>
                <a:latin typeface="Brix Sans Bold" panose="02000000000000000000" pitchFamily="50" charset="0"/>
              </a:rPr>
              <a:t>Tabellen sier:</a:t>
            </a:r>
            <a:endParaRPr lang="nb-NO" sz="1600" dirty="0"/>
          </a:p>
        </p:txBody>
      </p:sp>
    </p:spTree>
    <p:extLst>
      <p:ext uri="{BB962C8B-B14F-4D97-AF65-F5344CB8AC3E}">
        <p14:creationId xmlns:p14="http://schemas.microsoft.com/office/powerpoint/2010/main" val="162771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2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par>
                                <p:cTn id="61" presetID="10"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5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5" grpId="0" animBg="1"/>
      <p:bldP spid="36" grpId="0" animBg="1"/>
      <p:bldP spid="37"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75">
            <a:extLst>
              <a:ext uri="{FF2B5EF4-FFF2-40B4-BE49-F238E27FC236}">
                <a16:creationId xmlns:a16="http://schemas.microsoft.com/office/drawing/2014/main" id="{3A228419-B482-4025-B6AD-00F7F3FAFC5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4664330" y="1244128"/>
            <a:ext cx="7194769" cy="4585348"/>
          </a:xfrm>
          <a:prstGeom prst="rect">
            <a:avLst/>
          </a:prstGeom>
        </p:spPr>
      </p:pic>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p:txBody>
          <a:bodyPr>
            <a:normAutofit/>
          </a:bodyPr>
          <a:lstStyle/>
          <a:p>
            <a:r>
              <a:rPr lang="nb-NO" sz="4400" dirty="0">
                <a:latin typeface="+mn-lt"/>
              </a:rPr>
              <a:t>Skal bli til ett…..</a:t>
            </a:r>
          </a:p>
        </p:txBody>
      </p:sp>
      <p:pic>
        <p:nvPicPr>
          <p:cNvPr id="5" name="Picture 4" descr="Bildresultat för world handicap system">
            <a:extLst>
              <a:ext uri="{FF2B5EF4-FFF2-40B4-BE49-F238E27FC236}">
                <a16:creationId xmlns:a16="http://schemas.microsoft.com/office/drawing/2014/main" id="{3A4FC86E-02FC-41A9-B818-F938D362DF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215" y="3023816"/>
            <a:ext cx="3062133" cy="1025972"/>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descr="Et bilde som inneholder tegning, skilt&#10;&#10;Automatisk generert beskrivelse">
            <a:extLst>
              <a:ext uri="{FF2B5EF4-FFF2-40B4-BE49-F238E27FC236}">
                <a16:creationId xmlns:a16="http://schemas.microsoft.com/office/drawing/2014/main" id="{CEA1899D-CCE3-4CE0-B910-35BB72B9D2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27840806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normAutofit/>
          </a:bodyPr>
          <a:lstStyle/>
          <a:p>
            <a:r>
              <a:rPr lang="nb-NO" sz="3200" dirty="0"/>
              <a:t>Eksempel 3: Syv registrerte runder siden 01.01.2017</a:t>
            </a:r>
          </a:p>
        </p:txBody>
      </p:sp>
      <p:pic>
        <p:nvPicPr>
          <p:cNvPr id="7" name="Bilde 6" descr="Et bilde som inneholder tegning, skilt&#10;&#10;Automatisk generert beskrivelse">
            <a:extLst>
              <a:ext uri="{FF2B5EF4-FFF2-40B4-BE49-F238E27FC236}">
                <a16:creationId xmlns:a16="http://schemas.microsoft.com/office/drawing/2014/main" id="{AAA6BE67-7634-43EA-8F9C-4755C9832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
        <p:nvSpPr>
          <p:cNvPr id="24" name="Rektangel 23">
            <a:extLst>
              <a:ext uri="{FF2B5EF4-FFF2-40B4-BE49-F238E27FC236}">
                <a16:creationId xmlns:a16="http://schemas.microsoft.com/office/drawing/2014/main" id="{8DB76F50-2FFD-4056-956E-EDAD2C995F50}"/>
              </a:ext>
            </a:extLst>
          </p:cNvPr>
          <p:cNvSpPr/>
          <p:nvPr/>
        </p:nvSpPr>
        <p:spPr>
          <a:xfrm>
            <a:off x="7370690" y="2756669"/>
            <a:ext cx="803451" cy="553998"/>
          </a:xfrm>
          <a:prstGeom prst="rect">
            <a:avLst/>
          </a:prstGeom>
          <a:solidFill>
            <a:srgbClr val="8EBD75">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5" name="Tabell 24">
            <a:extLst>
              <a:ext uri="{FF2B5EF4-FFF2-40B4-BE49-F238E27FC236}">
                <a16:creationId xmlns:a16="http://schemas.microsoft.com/office/drawing/2014/main" id="{90BB3FCA-785D-49A6-8F0C-E7E44F43622D}"/>
              </a:ext>
            </a:extLst>
          </p:cNvPr>
          <p:cNvGraphicFramePr>
            <a:graphicFrameLocks noGrp="1"/>
          </p:cNvGraphicFramePr>
          <p:nvPr>
            <p:extLst>
              <p:ext uri="{D42A27DB-BD31-4B8C-83A1-F6EECF244321}">
                <p14:modId xmlns:p14="http://schemas.microsoft.com/office/powerpoint/2010/main" val="1654227566"/>
              </p:ext>
            </p:extLst>
          </p:nvPr>
        </p:nvGraphicFramePr>
        <p:xfrm>
          <a:off x="1774475" y="1509214"/>
          <a:ext cx="7632027" cy="1089749"/>
        </p:xfrm>
        <a:graphic>
          <a:graphicData uri="http://schemas.openxmlformats.org/drawingml/2006/table">
            <a:tbl>
              <a:tblPr firstRow="1" firstCol="1" bandRow="1">
                <a:tableStyleId>{10A1B5D5-9B99-4C35-A422-299274C87663}</a:tableStyleId>
              </a:tblPr>
              <a:tblGrid>
                <a:gridCol w="1509745">
                  <a:extLst>
                    <a:ext uri="{9D8B030D-6E8A-4147-A177-3AD203B41FA5}">
                      <a16:colId xmlns:a16="http://schemas.microsoft.com/office/drawing/2014/main" val="2195327578"/>
                    </a:ext>
                  </a:extLst>
                </a:gridCol>
                <a:gridCol w="1079500">
                  <a:extLst>
                    <a:ext uri="{9D8B030D-6E8A-4147-A177-3AD203B41FA5}">
                      <a16:colId xmlns:a16="http://schemas.microsoft.com/office/drawing/2014/main" val="983778889"/>
                    </a:ext>
                  </a:extLst>
                </a:gridCol>
                <a:gridCol w="1524000">
                  <a:extLst>
                    <a:ext uri="{9D8B030D-6E8A-4147-A177-3AD203B41FA5}">
                      <a16:colId xmlns:a16="http://schemas.microsoft.com/office/drawing/2014/main" val="2897493353"/>
                    </a:ext>
                  </a:extLst>
                </a:gridCol>
                <a:gridCol w="2461302">
                  <a:extLst>
                    <a:ext uri="{9D8B030D-6E8A-4147-A177-3AD203B41FA5}">
                      <a16:colId xmlns:a16="http://schemas.microsoft.com/office/drawing/2014/main" val="1645777023"/>
                    </a:ext>
                  </a:extLst>
                </a:gridCol>
                <a:gridCol w="1057480">
                  <a:extLst>
                    <a:ext uri="{9D8B030D-6E8A-4147-A177-3AD203B41FA5}">
                      <a16:colId xmlns:a16="http://schemas.microsoft.com/office/drawing/2014/main" val="1423489529"/>
                    </a:ext>
                  </a:extLst>
                </a:gridCol>
              </a:tblGrid>
              <a:tr h="726917">
                <a:tc>
                  <a:txBody>
                    <a:bodyPr/>
                    <a:lstStyle/>
                    <a:p>
                      <a:pPr algn="ctr" hangingPunct="0">
                        <a:lnSpc>
                          <a:spcPct val="107000"/>
                        </a:lnSpc>
                        <a:spcBef>
                          <a:spcPts val="300"/>
                        </a:spcBef>
                        <a:spcAft>
                          <a:spcPts val="300"/>
                        </a:spcAft>
                      </a:pPr>
                      <a:r>
                        <a:rPr lang="nb-NO" sz="1600" b="0" noProof="0">
                          <a:effectLst/>
                          <a:latin typeface="Brix Sans Bold" panose="02000000000000000000" pitchFamily="50" charset="0"/>
                        </a:rPr>
                        <a:t>Antall handicap-runder</a:t>
                      </a:r>
                      <a:endParaRPr lang="nb-NO" sz="1600" b="0" noProof="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Fiktiv </a:t>
                      </a:r>
                      <a:br>
                        <a:rPr lang="nb-NO" sz="1600" b="0" noProof="0" dirty="0">
                          <a:effectLst/>
                          <a:latin typeface="Brix Sans Bold" panose="02000000000000000000" pitchFamily="50" charset="0"/>
                        </a:rPr>
                      </a:br>
                      <a:r>
                        <a:rPr lang="nb-NO" sz="1600" b="0" noProof="0" dirty="0">
                          <a:effectLst/>
                          <a:latin typeface="Brix Sans Bold" panose="02000000000000000000" pitchFamily="50" charset="0"/>
                        </a:rPr>
                        <a:t>runde</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tc>
                  <a:txBody>
                    <a:bodyPr/>
                    <a:lstStyle/>
                    <a:p>
                      <a:pPr algn="ctr" hangingPunct="0">
                        <a:lnSpc>
                          <a:spcPct val="107000"/>
                        </a:lnSpc>
                        <a:spcBef>
                          <a:spcPts val="300"/>
                        </a:spcBef>
                        <a:spcAft>
                          <a:spcPts val="300"/>
                        </a:spcAft>
                      </a:pPr>
                      <a:r>
                        <a:rPr lang="nb-NO" sz="1600" b="0" noProof="0">
                          <a:effectLst/>
                          <a:latin typeface="Brix Sans Bold" panose="02000000000000000000" pitchFamily="50" charset="0"/>
                        </a:rPr>
                        <a:t>Justert antall handicaprunder</a:t>
                      </a:r>
                      <a:endParaRPr lang="nb-NO" sz="1600" b="0" noProof="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tc>
                  <a:txBody>
                    <a:bodyPr/>
                    <a:lstStyle/>
                    <a:p>
                      <a:pPr algn="ctr" hangingPunct="0">
                        <a:lnSpc>
                          <a:spcPct val="107000"/>
                        </a:lnSpc>
                        <a:spcBef>
                          <a:spcPts val="300"/>
                        </a:spcBef>
                        <a:spcAft>
                          <a:spcPts val="300"/>
                        </a:spcAft>
                      </a:pPr>
                      <a:r>
                        <a:rPr lang="nb-NO" sz="1600" b="0" noProof="0">
                          <a:effectLst/>
                          <a:latin typeface="Brix Sans Bold" panose="02000000000000000000" pitchFamily="50" charset="0"/>
                        </a:rPr>
                        <a:t>Handicaprunder som    brukes i beregningen</a:t>
                      </a:r>
                      <a:endParaRPr lang="nb-NO" sz="1600" b="0" noProof="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tc>
                  <a:txBody>
                    <a:bodyPr/>
                    <a:lstStyle/>
                    <a:p>
                      <a:pPr algn="ctr" hangingPunct="0">
                        <a:lnSpc>
                          <a:spcPct val="107000"/>
                        </a:lnSpc>
                        <a:spcBef>
                          <a:spcPts val="300"/>
                        </a:spcBef>
                        <a:spcAft>
                          <a:spcPts val="300"/>
                        </a:spcAft>
                      </a:pPr>
                      <a:r>
                        <a:rPr lang="nb-NO" sz="1600" b="0" noProof="0">
                          <a:effectLst/>
                          <a:latin typeface="Brix Sans Bold" panose="02000000000000000000" pitchFamily="50" charset="0"/>
                        </a:rPr>
                        <a:t>Justering</a:t>
                      </a:r>
                      <a:endParaRPr lang="nb-NO" sz="1600" b="0" noProof="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r h="362832">
                <a:tc>
                  <a:txBody>
                    <a:bodyPr/>
                    <a:lstStyle/>
                    <a:p>
                      <a:pPr marR="150495" indent="8890" algn="ctr" hangingPunct="0">
                        <a:lnSpc>
                          <a:spcPct val="107000"/>
                        </a:lnSpc>
                        <a:spcBef>
                          <a:spcPts val="285"/>
                        </a:spcBef>
                        <a:spcAft>
                          <a:spcPts val="0"/>
                        </a:spcAft>
                      </a:pPr>
                      <a:r>
                        <a:rPr lang="nb-NO" sz="1800" b="0" kern="1200" noProof="0">
                          <a:effectLst/>
                          <a:latin typeface="Brix Sans Light" panose="02000000000000000000" pitchFamily="50" charset="0"/>
                        </a:rPr>
                        <a:t>7–8</a:t>
                      </a:r>
                      <a:endParaRPr lang="nb-NO" sz="18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5"/>
                        </a:spcBef>
                        <a:spcAft>
                          <a:spcPts val="0"/>
                        </a:spcAft>
                      </a:pPr>
                      <a:r>
                        <a:rPr lang="nb-NO" sz="1800" b="0" kern="1200" noProof="0">
                          <a:effectLst/>
                          <a:latin typeface="Brix Sans Light" panose="02000000000000000000" pitchFamily="50" charset="0"/>
                        </a:rPr>
                        <a:t>1</a:t>
                      </a:r>
                      <a:endParaRPr lang="nb-NO" sz="18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5"/>
                        </a:spcBef>
                        <a:spcAft>
                          <a:spcPts val="0"/>
                        </a:spcAft>
                      </a:pPr>
                      <a:r>
                        <a:rPr lang="nb-NO" sz="1800" b="0" kern="1200" noProof="0">
                          <a:effectLst/>
                          <a:latin typeface="Brix Sans Light" panose="02000000000000000000" pitchFamily="50" charset="0"/>
                        </a:rPr>
                        <a:t>8–9</a:t>
                      </a:r>
                      <a:endParaRPr lang="nb-NO" sz="18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hangingPunct="0">
                        <a:lnSpc>
                          <a:spcPct val="107000"/>
                        </a:lnSpc>
                        <a:spcBef>
                          <a:spcPts val="285"/>
                        </a:spcBef>
                        <a:spcAft>
                          <a:spcPts val="0"/>
                        </a:spcAft>
                      </a:pPr>
                      <a:r>
                        <a:rPr lang="nb-NO" sz="1800" b="0" kern="1200" noProof="0">
                          <a:effectLst/>
                          <a:latin typeface="Brix Sans Light" panose="02000000000000000000" pitchFamily="50" charset="0"/>
                        </a:rPr>
                        <a:t>Snittet av laveste 2</a:t>
                      </a:r>
                      <a:endParaRPr lang="nb-NO" sz="1800" b="0" kern="1200" noProof="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430" algn="ctr" hangingPunct="0">
                        <a:lnSpc>
                          <a:spcPct val="107000"/>
                        </a:lnSpc>
                        <a:spcBef>
                          <a:spcPts val="285"/>
                        </a:spcBef>
                        <a:spcAft>
                          <a:spcPts val="0"/>
                        </a:spcAft>
                      </a:pPr>
                      <a:r>
                        <a:rPr lang="nb-NO" sz="1800" b="0" kern="1200" noProof="0" dirty="0">
                          <a:effectLst/>
                          <a:latin typeface="Brix Sans Light" panose="02000000000000000000" pitchFamily="50" charset="0"/>
                        </a:rPr>
                        <a:t>0</a:t>
                      </a:r>
                      <a:endParaRPr lang="nb-NO" sz="1800" b="0" kern="1200" noProof="0" dirty="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94206867"/>
                  </a:ext>
                </a:extLst>
              </a:tr>
            </a:tbl>
          </a:graphicData>
        </a:graphic>
      </p:graphicFrame>
      <p:pic>
        <p:nvPicPr>
          <p:cNvPr id="26" name="Bild 15">
            <a:extLst>
              <a:ext uri="{FF2B5EF4-FFF2-40B4-BE49-F238E27FC236}">
                <a16:creationId xmlns:a16="http://schemas.microsoft.com/office/drawing/2014/main" id="{5821A034-2B2C-490F-8E4B-D13A68CE28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3573042" y="4669346"/>
            <a:ext cx="432469" cy="383549"/>
          </a:xfrm>
          <a:prstGeom prst="rect">
            <a:avLst/>
          </a:prstGeom>
        </p:spPr>
      </p:pic>
      <p:sp>
        <p:nvSpPr>
          <p:cNvPr id="27" name="Ellips 16">
            <a:extLst>
              <a:ext uri="{FF2B5EF4-FFF2-40B4-BE49-F238E27FC236}">
                <a16:creationId xmlns:a16="http://schemas.microsoft.com/office/drawing/2014/main" id="{DE652ECB-151F-4763-9EA1-4009D840286B}"/>
              </a:ext>
            </a:extLst>
          </p:cNvPr>
          <p:cNvSpPr/>
          <p:nvPr/>
        </p:nvSpPr>
        <p:spPr>
          <a:xfrm>
            <a:off x="3340284" y="5111099"/>
            <a:ext cx="897984" cy="89798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36000" bIns="36000" rtlCol="0" anchor="ctr"/>
          <a:lstStyle/>
          <a:p>
            <a:pPr algn="ctr"/>
            <a:r>
              <a:rPr lang="nb-NO" sz="2400" kern="0" dirty="0">
                <a:latin typeface="Brix Sans Bold" panose="02000000000000000000" pitchFamily="50" charset="0"/>
                <a:ea typeface="Verdana" panose="020B0604030504040204" pitchFamily="34" charset="0"/>
                <a:cs typeface="Verdana" panose="020B0604030504040204" pitchFamily="34" charset="0"/>
              </a:rPr>
              <a:t>11,1</a:t>
            </a:r>
            <a:endParaRPr lang="nb-NO" sz="2400" dirty="0"/>
          </a:p>
        </p:txBody>
      </p:sp>
      <p:graphicFrame>
        <p:nvGraphicFramePr>
          <p:cNvPr id="28" name="Tabell 27">
            <a:extLst>
              <a:ext uri="{FF2B5EF4-FFF2-40B4-BE49-F238E27FC236}">
                <a16:creationId xmlns:a16="http://schemas.microsoft.com/office/drawing/2014/main" id="{485B625C-8E44-4DC0-8465-BA85F99BD2C3}"/>
              </a:ext>
            </a:extLst>
          </p:cNvPr>
          <p:cNvGraphicFramePr>
            <a:graphicFrameLocks noGrp="1"/>
          </p:cNvGraphicFramePr>
          <p:nvPr>
            <p:extLst>
              <p:ext uri="{D42A27DB-BD31-4B8C-83A1-F6EECF244321}">
                <p14:modId xmlns:p14="http://schemas.microsoft.com/office/powerpoint/2010/main" val="1469163906"/>
              </p:ext>
            </p:extLst>
          </p:nvPr>
        </p:nvGraphicFramePr>
        <p:xfrm>
          <a:off x="1774475" y="3463713"/>
          <a:ext cx="1492965" cy="627882"/>
        </p:xfrm>
        <a:graphic>
          <a:graphicData uri="http://schemas.openxmlformats.org/drawingml/2006/table">
            <a:tbl>
              <a:tblPr firstRow="1" firstCol="1" bandRow="1">
                <a:tableStyleId>{10A1B5D5-9B99-4C35-A422-299274C87663}</a:tableStyleId>
              </a:tblPr>
              <a:tblGrid>
                <a:gridCol w="1492965">
                  <a:extLst>
                    <a:ext uri="{9D8B030D-6E8A-4147-A177-3AD203B41FA5}">
                      <a16:colId xmlns:a16="http://schemas.microsoft.com/office/drawing/2014/main" val="2195327578"/>
                    </a:ext>
                  </a:extLst>
                </a:gridCol>
              </a:tblGrid>
              <a:tr h="627882">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Antall handicap-runder</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bl>
          </a:graphicData>
        </a:graphic>
      </p:graphicFrame>
      <p:graphicFrame>
        <p:nvGraphicFramePr>
          <p:cNvPr id="29" name="Tabell 28">
            <a:extLst>
              <a:ext uri="{FF2B5EF4-FFF2-40B4-BE49-F238E27FC236}">
                <a16:creationId xmlns:a16="http://schemas.microsoft.com/office/drawing/2014/main" id="{F1088FBD-9AE6-4EA8-B40D-3FD16F961219}"/>
              </a:ext>
            </a:extLst>
          </p:cNvPr>
          <p:cNvGraphicFramePr>
            <a:graphicFrameLocks noGrp="1"/>
          </p:cNvGraphicFramePr>
          <p:nvPr>
            <p:extLst>
              <p:ext uri="{D42A27DB-BD31-4B8C-83A1-F6EECF244321}">
                <p14:modId xmlns:p14="http://schemas.microsoft.com/office/powerpoint/2010/main" val="3749584888"/>
              </p:ext>
            </p:extLst>
          </p:nvPr>
        </p:nvGraphicFramePr>
        <p:xfrm>
          <a:off x="1774475" y="4103425"/>
          <a:ext cx="1492965" cy="362832"/>
        </p:xfrm>
        <a:graphic>
          <a:graphicData uri="http://schemas.openxmlformats.org/drawingml/2006/table">
            <a:tbl>
              <a:tblPr firstCol="1" bandRow="1">
                <a:tableStyleId>{10A1B5D5-9B99-4C35-A422-299274C87663}</a:tableStyleId>
              </a:tblPr>
              <a:tblGrid>
                <a:gridCol w="1492965">
                  <a:extLst>
                    <a:ext uri="{9D8B030D-6E8A-4147-A177-3AD203B41FA5}">
                      <a16:colId xmlns:a16="http://schemas.microsoft.com/office/drawing/2014/main" val="1072744088"/>
                    </a:ext>
                  </a:extLst>
                </a:gridCol>
              </a:tblGrid>
              <a:tr h="362832">
                <a:tc>
                  <a:txBody>
                    <a:bodyPr/>
                    <a:lstStyle/>
                    <a:p>
                      <a:pPr marR="151765" algn="ctr" hangingPunct="0">
                        <a:lnSpc>
                          <a:spcPct val="107000"/>
                        </a:lnSpc>
                        <a:spcBef>
                          <a:spcPts val="280"/>
                        </a:spcBef>
                        <a:spcAft>
                          <a:spcPts val="0"/>
                        </a:spcAft>
                      </a:pPr>
                      <a:r>
                        <a:rPr lang="nb-NO" sz="1800" b="0" kern="1200" noProof="0" dirty="0">
                          <a:solidFill>
                            <a:schemeClr val="dk1"/>
                          </a:solidFill>
                          <a:effectLst/>
                          <a:latin typeface="Brix Sans Light" panose="02000000000000000000" pitchFamily="50" charset="0"/>
                          <a:ea typeface="+mn-ea"/>
                          <a:cs typeface="+mn-cs"/>
                        </a:rPr>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82493870"/>
                  </a:ext>
                </a:extLst>
              </a:tr>
            </a:tbl>
          </a:graphicData>
        </a:graphic>
      </p:graphicFrame>
      <p:graphicFrame>
        <p:nvGraphicFramePr>
          <p:cNvPr id="30" name="Tabell 29">
            <a:extLst>
              <a:ext uri="{FF2B5EF4-FFF2-40B4-BE49-F238E27FC236}">
                <a16:creationId xmlns:a16="http://schemas.microsoft.com/office/drawing/2014/main" id="{8EEB5B5E-F858-470D-9828-8C712F89A965}"/>
              </a:ext>
            </a:extLst>
          </p:cNvPr>
          <p:cNvGraphicFramePr>
            <a:graphicFrameLocks noGrp="1"/>
          </p:cNvGraphicFramePr>
          <p:nvPr>
            <p:extLst>
              <p:ext uri="{D42A27DB-BD31-4B8C-83A1-F6EECF244321}">
                <p14:modId xmlns:p14="http://schemas.microsoft.com/office/powerpoint/2010/main" val="631715804"/>
              </p:ext>
            </p:extLst>
          </p:nvPr>
        </p:nvGraphicFramePr>
        <p:xfrm>
          <a:off x="3267440" y="4103425"/>
          <a:ext cx="1043677" cy="362832"/>
        </p:xfrm>
        <a:graphic>
          <a:graphicData uri="http://schemas.openxmlformats.org/drawingml/2006/table">
            <a:tbl>
              <a:tblPr firstCol="1" bandRow="1">
                <a:tableStyleId>{10A1B5D5-9B99-4C35-A422-299274C87663}</a:tableStyleId>
              </a:tblPr>
              <a:tblGrid>
                <a:gridCol w="1043677">
                  <a:extLst>
                    <a:ext uri="{9D8B030D-6E8A-4147-A177-3AD203B41FA5}">
                      <a16:colId xmlns:a16="http://schemas.microsoft.com/office/drawing/2014/main" val="3100371258"/>
                    </a:ext>
                  </a:extLst>
                </a:gridCol>
              </a:tblGrid>
              <a:tr h="362832">
                <a:tc>
                  <a:txBody>
                    <a:bodyPr/>
                    <a:lstStyle/>
                    <a:p>
                      <a:pPr algn="ctr" hangingPunct="0">
                        <a:lnSpc>
                          <a:spcPct val="107000"/>
                        </a:lnSpc>
                        <a:spcBef>
                          <a:spcPts val="280"/>
                        </a:spcBef>
                        <a:spcAft>
                          <a:spcPts val="0"/>
                        </a:spcAft>
                      </a:pPr>
                      <a:r>
                        <a:rPr lang="nb-NO" sz="1800" b="0" kern="1200" noProof="0" dirty="0">
                          <a:effectLst/>
                          <a:latin typeface="Brix Sans Light" panose="02000000000000000000" pitchFamily="50" charset="0"/>
                        </a:rPr>
                        <a:t>1</a:t>
                      </a:r>
                      <a:endParaRPr lang="nb-NO" sz="1800" b="0" kern="1200" noProof="0" dirty="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92631258"/>
                  </a:ext>
                </a:extLst>
              </a:tr>
            </a:tbl>
          </a:graphicData>
        </a:graphic>
      </p:graphicFrame>
      <p:graphicFrame>
        <p:nvGraphicFramePr>
          <p:cNvPr id="31" name="Tabell 30">
            <a:extLst>
              <a:ext uri="{FF2B5EF4-FFF2-40B4-BE49-F238E27FC236}">
                <a16:creationId xmlns:a16="http://schemas.microsoft.com/office/drawing/2014/main" id="{86812D2E-0C5E-4A95-8620-AFB46BF05713}"/>
              </a:ext>
            </a:extLst>
          </p:cNvPr>
          <p:cNvGraphicFramePr>
            <a:graphicFrameLocks noGrp="1"/>
          </p:cNvGraphicFramePr>
          <p:nvPr>
            <p:extLst>
              <p:ext uri="{D42A27DB-BD31-4B8C-83A1-F6EECF244321}">
                <p14:modId xmlns:p14="http://schemas.microsoft.com/office/powerpoint/2010/main" val="1224794331"/>
              </p:ext>
            </p:extLst>
          </p:nvPr>
        </p:nvGraphicFramePr>
        <p:xfrm>
          <a:off x="4317782" y="4103425"/>
          <a:ext cx="1559376" cy="362832"/>
        </p:xfrm>
        <a:graphic>
          <a:graphicData uri="http://schemas.openxmlformats.org/drawingml/2006/table">
            <a:tbl>
              <a:tblPr firstCol="1" bandRow="1">
                <a:tableStyleId>{10A1B5D5-9B99-4C35-A422-299274C87663}</a:tableStyleId>
              </a:tblPr>
              <a:tblGrid>
                <a:gridCol w="1559376">
                  <a:extLst>
                    <a:ext uri="{9D8B030D-6E8A-4147-A177-3AD203B41FA5}">
                      <a16:colId xmlns:a16="http://schemas.microsoft.com/office/drawing/2014/main" val="137287622"/>
                    </a:ext>
                  </a:extLst>
                </a:gridCol>
              </a:tblGrid>
              <a:tr h="362832">
                <a:tc>
                  <a:txBody>
                    <a:bodyPr/>
                    <a:lstStyle/>
                    <a:p>
                      <a:pPr algn="ctr" hangingPunct="0">
                        <a:lnSpc>
                          <a:spcPct val="107000"/>
                        </a:lnSpc>
                        <a:spcBef>
                          <a:spcPts val="280"/>
                        </a:spcBef>
                        <a:spcAft>
                          <a:spcPts val="0"/>
                        </a:spcAft>
                      </a:pPr>
                      <a:r>
                        <a:rPr lang="nb-NO" sz="1800" b="0" kern="1200" noProof="0" dirty="0">
                          <a:solidFill>
                            <a:schemeClr val="dk1"/>
                          </a:solidFill>
                          <a:effectLst/>
                          <a:latin typeface="Brix Sans Light" panose="02000000000000000000" pitchFamily="50" charset="0"/>
                          <a:ea typeface="+mn-ea"/>
                          <a:cs typeface="+mn-cs"/>
                        </a:rPr>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48583367"/>
                  </a:ext>
                </a:extLst>
              </a:tr>
            </a:tbl>
          </a:graphicData>
        </a:graphic>
      </p:graphicFrame>
      <p:graphicFrame>
        <p:nvGraphicFramePr>
          <p:cNvPr id="32" name="Tabell 31">
            <a:extLst>
              <a:ext uri="{FF2B5EF4-FFF2-40B4-BE49-F238E27FC236}">
                <a16:creationId xmlns:a16="http://schemas.microsoft.com/office/drawing/2014/main" id="{EEB28B60-F083-4F3D-8652-8D991F0A60E3}"/>
              </a:ext>
            </a:extLst>
          </p:cNvPr>
          <p:cNvGraphicFramePr>
            <a:graphicFrameLocks noGrp="1"/>
          </p:cNvGraphicFramePr>
          <p:nvPr>
            <p:extLst>
              <p:ext uri="{D42A27DB-BD31-4B8C-83A1-F6EECF244321}">
                <p14:modId xmlns:p14="http://schemas.microsoft.com/office/powerpoint/2010/main" val="2529523027"/>
              </p:ext>
            </p:extLst>
          </p:nvPr>
        </p:nvGraphicFramePr>
        <p:xfrm>
          <a:off x="5883824" y="4103425"/>
          <a:ext cx="2492378" cy="362832"/>
        </p:xfrm>
        <a:graphic>
          <a:graphicData uri="http://schemas.openxmlformats.org/drawingml/2006/table">
            <a:tbl>
              <a:tblPr firstCol="1" bandRow="1">
                <a:tableStyleId>{10A1B5D5-9B99-4C35-A422-299274C87663}</a:tableStyleId>
              </a:tblPr>
              <a:tblGrid>
                <a:gridCol w="2492378">
                  <a:extLst>
                    <a:ext uri="{9D8B030D-6E8A-4147-A177-3AD203B41FA5}">
                      <a16:colId xmlns:a16="http://schemas.microsoft.com/office/drawing/2014/main" val="1379083920"/>
                    </a:ext>
                  </a:extLst>
                </a:gridCol>
              </a:tblGrid>
              <a:tr h="362832">
                <a:tc>
                  <a:txBody>
                    <a:bodyPr/>
                    <a:lstStyle/>
                    <a:p>
                      <a:pPr marL="0" marR="0" lvl="0" indent="0" algn="ctr" defTabSz="914400" rtl="0" eaLnBrk="1" fontAlgn="auto" latinLnBrk="0" hangingPunct="0">
                        <a:lnSpc>
                          <a:spcPct val="107000"/>
                        </a:lnSpc>
                        <a:spcBef>
                          <a:spcPts val="280"/>
                        </a:spcBef>
                        <a:spcAft>
                          <a:spcPts val="0"/>
                        </a:spcAft>
                        <a:buClrTx/>
                        <a:buSzTx/>
                        <a:buFontTx/>
                        <a:buNone/>
                        <a:tabLst/>
                        <a:defRPr/>
                      </a:pPr>
                      <a:r>
                        <a:rPr lang="sv-SE" sz="1800" b="0" kern="1200" dirty="0">
                          <a:effectLst/>
                          <a:latin typeface="Brix Sans Light" panose="02000000000000000000" pitchFamily="50" charset="0"/>
                        </a:rPr>
                        <a:t>Snittet av laveste 2</a:t>
                      </a:r>
                      <a:endParaRPr lang="sv-SE" sz="1800" b="0" kern="1200" dirty="0">
                        <a:solidFill>
                          <a:schemeClr val="dk1"/>
                        </a:solidFill>
                        <a:effectLst/>
                        <a:latin typeface="Brix Sans Light" panose="02000000000000000000" pitchFamily="50"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58191138"/>
                  </a:ext>
                </a:extLst>
              </a:tr>
            </a:tbl>
          </a:graphicData>
        </a:graphic>
      </p:graphicFrame>
      <p:graphicFrame>
        <p:nvGraphicFramePr>
          <p:cNvPr id="33" name="Tabell 32">
            <a:extLst>
              <a:ext uri="{FF2B5EF4-FFF2-40B4-BE49-F238E27FC236}">
                <a16:creationId xmlns:a16="http://schemas.microsoft.com/office/drawing/2014/main" id="{37F27C33-0A44-48A0-801D-E8D8739049AD}"/>
              </a:ext>
            </a:extLst>
          </p:cNvPr>
          <p:cNvGraphicFramePr>
            <a:graphicFrameLocks noGrp="1"/>
          </p:cNvGraphicFramePr>
          <p:nvPr>
            <p:extLst>
              <p:ext uri="{D42A27DB-BD31-4B8C-83A1-F6EECF244321}">
                <p14:modId xmlns:p14="http://schemas.microsoft.com/office/powerpoint/2010/main" val="523807632"/>
              </p:ext>
            </p:extLst>
          </p:nvPr>
        </p:nvGraphicFramePr>
        <p:xfrm>
          <a:off x="3267440" y="3463713"/>
          <a:ext cx="1043677" cy="627882"/>
        </p:xfrm>
        <a:graphic>
          <a:graphicData uri="http://schemas.openxmlformats.org/drawingml/2006/table">
            <a:tbl>
              <a:tblPr firstRow="1" firstCol="1" bandRow="1">
                <a:tableStyleId>{10A1B5D5-9B99-4C35-A422-299274C87663}</a:tableStyleId>
              </a:tblPr>
              <a:tblGrid>
                <a:gridCol w="1043677">
                  <a:extLst>
                    <a:ext uri="{9D8B030D-6E8A-4147-A177-3AD203B41FA5}">
                      <a16:colId xmlns:a16="http://schemas.microsoft.com/office/drawing/2014/main" val="983778889"/>
                    </a:ext>
                  </a:extLst>
                </a:gridCol>
              </a:tblGrid>
              <a:tr h="627882">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Fiktiv </a:t>
                      </a:r>
                      <a:br>
                        <a:rPr lang="nb-NO" sz="1600" b="0" noProof="0" dirty="0">
                          <a:effectLst/>
                          <a:latin typeface="Brix Sans Bold" panose="02000000000000000000" pitchFamily="50" charset="0"/>
                        </a:rPr>
                      </a:br>
                      <a:r>
                        <a:rPr lang="nb-NO" sz="1600" b="0" noProof="0" dirty="0">
                          <a:effectLst/>
                          <a:latin typeface="Brix Sans Bold" panose="02000000000000000000" pitchFamily="50" charset="0"/>
                        </a:rPr>
                        <a:t>runde</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bl>
          </a:graphicData>
        </a:graphic>
      </p:graphicFrame>
      <p:graphicFrame>
        <p:nvGraphicFramePr>
          <p:cNvPr id="34" name="Tabell 33">
            <a:extLst>
              <a:ext uri="{FF2B5EF4-FFF2-40B4-BE49-F238E27FC236}">
                <a16:creationId xmlns:a16="http://schemas.microsoft.com/office/drawing/2014/main" id="{3DA70269-FAE5-41FD-9052-332BC4DB8837}"/>
              </a:ext>
            </a:extLst>
          </p:cNvPr>
          <p:cNvGraphicFramePr>
            <a:graphicFrameLocks noGrp="1"/>
          </p:cNvGraphicFramePr>
          <p:nvPr>
            <p:extLst>
              <p:ext uri="{D42A27DB-BD31-4B8C-83A1-F6EECF244321}">
                <p14:modId xmlns:p14="http://schemas.microsoft.com/office/powerpoint/2010/main" val="2892113099"/>
              </p:ext>
            </p:extLst>
          </p:nvPr>
        </p:nvGraphicFramePr>
        <p:xfrm>
          <a:off x="4311117" y="3464105"/>
          <a:ext cx="1559376" cy="627882"/>
        </p:xfrm>
        <a:graphic>
          <a:graphicData uri="http://schemas.openxmlformats.org/drawingml/2006/table">
            <a:tbl>
              <a:tblPr firstRow="1" firstCol="1" bandRow="1">
                <a:tableStyleId>{10A1B5D5-9B99-4C35-A422-299274C87663}</a:tableStyleId>
              </a:tblPr>
              <a:tblGrid>
                <a:gridCol w="1559376">
                  <a:extLst>
                    <a:ext uri="{9D8B030D-6E8A-4147-A177-3AD203B41FA5}">
                      <a16:colId xmlns:a16="http://schemas.microsoft.com/office/drawing/2014/main" val="2897493353"/>
                    </a:ext>
                  </a:extLst>
                </a:gridCol>
              </a:tblGrid>
              <a:tr h="627882">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Justert antall handicaprunder</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bl>
          </a:graphicData>
        </a:graphic>
      </p:graphicFrame>
      <p:graphicFrame>
        <p:nvGraphicFramePr>
          <p:cNvPr id="35" name="Tabell 34">
            <a:extLst>
              <a:ext uri="{FF2B5EF4-FFF2-40B4-BE49-F238E27FC236}">
                <a16:creationId xmlns:a16="http://schemas.microsoft.com/office/drawing/2014/main" id="{6AFFEE47-DE94-4038-BAAD-B61DD23A3460}"/>
              </a:ext>
            </a:extLst>
          </p:cNvPr>
          <p:cNvGraphicFramePr>
            <a:graphicFrameLocks noGrp="1"/>
          </p:cNvGraphicFramePr>
          <p:nvPr>
            <p:extLst>
              <p:ext uri="{D42A27DB-BD31-4B8C-83A1-F6EECF244321}">
                <p14:modId xmlns:p14="http://schemas.microsoft.com/office/powerpoint/2010/main" val="714790541"/>
              </p:ext>
            </p:extLst>
          </p:nvPr>
        </p:nvGraphicFramePr>
        <p:xfrm>
          <a:off x="5877158" y="3463713"/>
          <a:ext cx="2476461" cy="627882"/>
        </p:xfrm>
        <a:graphic>
          <a:graphicData uri="http://schemas.openxmlformats.org/drawingml/2006/table">
            <a:tbl>
              <a:tblPr firstRow="1" firstCol="1" bandRow="1">
                <a:tableStyleId>{10A1B5D5-9B99-4C35-A422-299274C87663}</a:tableStyleId>
              </a:tblPr>
              <a:tblGrid>
                <a:gridCol w="2476461">
                  <a:extLst>
                    <a:ext uri="{9D8B030D-6E8A-4147-A177-3AD203B41FA5}">
                      <a16:colId xmlns:a16="http://schemas.microsoft.com/office/drawing/2014/main" val="1645777023"/>
                    </a:ext>
                  </a:extLst>
                </a:gridCol>
              </a:tblGrid>
              <a:tr h="627882">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Handicaprunder som </a:t>
                      </a:r>
                      <a:br>
                        <a:rPr lang="nb-NO" sz="1600" b="0" noProof="0" dirty="0">
                          <a:effectLst/>
                          <a:latin typeface="Brix Sans Bold" panose="02000000000000000000" pitchFamily="50" charset="0"/>
                        </a:rPr>
                      </a:br>
                      <a:r>
                        <a:rPr lang="nb-NO" sz="1600" b="0" noProof="0" dirty="0">
                          <a:effectLst/>
                          <a:latin typeface="Brix Sans Bold" panose="02000000000000000000" pitchFamily="50" charset="0"/>
                        </a:rPr>
                        <a:t>brukes i beregningen</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bl>
          </a:graphicData>
        </a:graphic>
      </p:graphicFrame>
      <p:sp>
        <p:nvSpPr>
          <p:cNvPr id="36" name="Ellips 32">
            <a:extLst>
              <a:ext uri="{FF2B5EF4-FFF2-40B4-BE49-F238E27FC236}">
                <a16:creationId xmlns:a16="http://schemas.microsoft.com/office/drawing/2014/main" id="{E07E05C1-76C3-49CB-9177-9A9126825DE7}"/>
              </a:ext>
            </a:extLst>
          </p:cNvPr>
          <p:cNvSpPr/>
          <p:nvPr/>
        </p:nvSpPr>
        <p:spPr>
          <a:xfrm>
            <a:off x="10023034" y="3516481"/>
            <a:ext cx="897984" cy="897984"/>
          </a:xfrm>
          <a:prstGeom prst="ellipse">
            <a:avLst/>
          </a:prstGeom>
          <a:solidFill>
            <a:srgbClr val="8EBD7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2400" kern="0" dirty="0">
                <a:latin typeface="Brix Sans Bold" panose="02000000000000000000" pitchFamily="50" charset="0"/>
                <a:ea typeface="Verdana" panose="020B0604030504040204" pitchFamily="34" charset="0"/>
                <a:cs typeface="Verdana" panose="020B0604030504040204" pitchFamily="34" charset="0"/>
              </a:rPr>
              <a:t>12,0</a:t>
            </a:r>
            <a:endParaRPr lang="nb-NO" sz="2400" dirty="0"/>
          </a:p>
        </p:txBody>
      </p:sp>
      <p:sp>
        <p:nvSpPr>
          <p:cNvPr id="37" name="Ellips 35">
            <a:extLst>
              <a:ext uri="{FF2B5EF4-FFF2-40B4-BE49-F238E27FC236}">
                <a16:creationId xmlns:a16="http://schemas.microsoft.com/office/drawing/2014/main" id="{1B342E8A-EC77-4486-8C93-AEC9A228D149}"/>
              </a:ext>
            </a:extLst>
          </p:cNvPr>
          <p:cNvSpPr/>
          <p:nvPr/>
        </p:nvSpPr>
        <p:spPr>
          <a:xfrm>
            <a:off x="701678" y="3516481"/>
            <a:ext cx="897984" cy="897984"/>
          </a:xfrm>
          <a:prstGeom prst="ellipse">
            <a:avLst/>
          </a:prstGeom>
          <a:solidFill>
            <a:srgbClr val="8EBD7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2400" kern="0" dirty="0">
                <a:latin typeface="Brix Sans Bold" panose="02000000000000000000" pitchFamily="50" charset="0"/>
                <a:ea typeface="Verdana" panose="020B0604030504040204" pitchFamily="34" charset="0"/>
                <a:cs typeface="Verdana" panose="020B0604030504040204" pitchFamily="34" charset="0"/>
              </a:rPr>
              <a:t>9,1</a:t>
            </a:r>
            <a:endParaRPr lang="nb-NO" sz="2400" dirty="0"/>
          </a:p>
        </p:txBody>
      </p:sp>
      <p:sp>
        <p:nvSpPr>
          <p:cNvPr id="38" name="Rektangel 37">
            <a:extLst>
              <a:ext uri="{FF2B5EF4-FFF2-40B4-BE49-F238E27FC236}">
                <a16:creationId xmlns:a16="http://schemas.microsoft.com/office/drawing/2014/main" id="{8ADA6E7F-0373-48E8-888D-87D3D9CBF7AC}"/>
              </a:ext>
            </a:extLst>
          </p:cNvPr>
          <p:cNvSpPr/>
          <p:nvPr/>
        </p:nvSpPr>
        <p:spPr>
          <a:xfrm>
            <a:off x="6085840" y="4489574"/>
            <a:ext cx="2257619" cy="769441"/>
          </a:xfrm>
          <a:prstGeom prst="rect">
            <a:avLst/>
          </a:prstGeom>
        </p:spPr>
        <p:txBody>
          <a:bodyPr wrap="square">
            <a:spAutoFit/>
          </a:bodyPr>
          <a:lstStyle/>
          <a:p>
            <a:pPr algn="ctr"/>
            <a:r>
              <a:rPr lang="nb-NO" sz="2200" spc="-70" dirty="0">
                <a:solidFill>
                  <a:srgbClr val="3F3F3F"/>
                </a:solidFill>
                <a:latin typeface="Brix Slab Light" panose="02000000000000000000" pitchFamily="50" charset="0"/>
              </a:rPr>
              <a:t>Den fiktive (11,1) + 12,9</a:t>
            </a:r>
            <a:endParaRPr lang="nb-NO" dirty="0"/>
          </a:p>
        </p:txBody>
      </p:sp>
      <p:graphicFrame>
        <p:nvGraphicFramePr>
          <p:cNvPr id="39" name="Tabell 38">
            <a:extLst>
              <a:ext uri="{FF2B5EF4-FFF2-40B4-BE49-F238E27FC236}">
                <a16:creationId xmlns:a16="http://schemas.microsoft.com/office/drawing/2014/main" id="{6A15F02D-985F-4A68-B9E9-1BD0FD6F0F59}"/>
              </a:ext>
            </a:extLst>
          </p:cNvPr>
          <p:cNvGraphicFramePr>
            <a:graphicFrameLocks noGrp="1"/>
          </p:cNvGraphicFramePr>
          <p:nvPr>
            <p:extLst>
              <p:ext uri="{D42A27DB-BD31-4B8C-83A1-F6EECF244321}">
                <p14:modId xmlns:p14="http://schemas.microsoft.com/office/powerpoint/2010/main" val="2950257250"/>
              </p:ext>
            </p:extLst>
          </p:nvPr>
        </p:nvGraphicFramePr>
        <p:xfrm>
          <a:off x="8362825" y="4103425"/>
          <a:ext cx="1043677" cy="362832"/>
        </p:xfrm>
        <a:graphic>
          <a:graphicData uri="http://schemas.openxmlformats.org/drawingml/2006/table">
            <a:tbl>
              <a:tblPr firstCol="1" bandRow="1">
                <a:tableStyleId>{10A1B5D5-9B99-4C35-A422-299274C87663}</a:tableStyleId>
              </a:tblPr>
              <a:tblGrid>
                <a:gridCol w="1043677">
                  <a:extLst>
                    <a:ext uri="{9D8B030D-6E8A-4147-A177-3AD203B41FA5}">
                      <a16:colId xmlns:a16="http://schemas.microsoft.com/office/drawing/2014/main" val="3100371258"/>
                    </a:ext>
                  </a:extLst>
                </a:gridCol>
              </a:tblGrid>
              <a:tr h="362832">
                <a:tc>
                  <a:txBody>
                    <a:bodyPr/>
                    <a:lstStyle/>
                    <a:p>
                      <a:pPr algn="ctr" hangingPunct="0">
                        <a:lnSpc>
                          <a:spcPct val="107000"/>
                        </a:lnSpc>
                        <a:spcBef>
                          <a:spcPts val="280"/>
                        </a:spcBef>
                        <a:spcAft>
                          <a:spcPts val="0"/>
                        </a:spcAft>
                      </a:pPr>
                      <a:r>
                        <a:rPr lang="nb-NO" sz="1800" b="0" kern="1200" noProof="0" dirty="0">
                          <a:solidFill>
                            <a:schemeClr val="dk1"/>
                          </a:solidFill>
                          <a:effectLst/>
                          <a:latin typeface="Brix Sans Light" panose="02000000000000000000" pitchFamily="50" charset="0"/>
                          <a:ea typeface="+mn-ea"/>
                          <a:cs typeface="+mn-cs"/>
                        </a:rPr>
                        <a:t>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92631258"/>
                  </a:ext>
                </a:extLst>
              </a:tr>
            </a:tbl>
          </a:graphicData>
        </a:graphic>
      </p:graphicFrame>
      <p:graphicFrame>
        <p:nvGraphicFramePr>
          <p:cNvPr id="40" name="Tabell 39">
            <a:extLst>
              <a:ext uri="{FF2B5EF4-FFF2-40B4-BE49-F238E27FC236}">
                <a16:creationId xmlns:a16="http://schemas.microsoft.com/office/drawing/2014/main" id="{C43AF8F8-46C4-4339-AC75-DFF9D3C7F67F}"/>
              </a:ext>
            </a:extLst>
          </p:cNvPr>
          <p:cNvGraphicFramePr>
            <a:graphicFrameLocks noGrp="1"/>
          </p:cNvGraphicFramePr>
          <p:nvPr>
            <p:extLst>
              <p:ext uri="{D42A27DB-BD31-4B8C-83A1-F6EECF244321}">
                <p14:modId xmlns:p14="http://schemas.microsoft.com/office/powerpoint/2010/main" val="1089840486"/>
              </p:ext>
            </p:extLst>
          </p:nvPr>
        </p:nvGraphicFramePr>
        <p:xfrm>
          <a:off x="8362825" y="3463713"/>
          <a:ext cx="1043677" cy="627882"/>
        </p:xfrm>
        <a:graphic>
          <a:graphicData uri="http://schemas.openxmlformats.org/drawingml/2006/table">
            <a:tbl>
              <a:tblPr firstRow="1" firstCol="1" bandRow="1">
                <a:tableStyleId>{10A1B5D5-9B99-4C35-A422-299274C87663}</a:tableStyleId>
              </a:tblPr>
              <a:tblGrid>
                <a:gridCol w="1043677">
                  <a:extLst>
                    <a:ext uri="{9D8B030D-6E8A-4147-A177-3AD203B41FA5}">
                      <a16:colId xmlns:a16="http://schemas.microsoft.com/office/drawing/2014/main" val="983778889"/>
                    </a:ext>
                  </a:extLst>
                </a:gridCol>
              </a:tblGrid>
              <a:tr h="627882">
                <a:tc>
                  <a:txBody>
                    <a:bodyPr/>
                    <a:lstStyle/>
                    <a:p>
                      <a:pPr algn="ctr" hangingPunct="0">
                        <a:lnSpc>
                          <a:spcPct val="107000"/>
                        </a:lnSpc>
                        <a:spcBef>
                          <a:spcPts val="300"/>
                        </a:spcBef>
                        <a:spcAft>
                          <a:spcPts val="300"/>
                        </a:spcAft>
                      </a:pPr>
                      <a:r>
                        <a:rPr lang="nb-NO" sz="1600" b="0" noProof="0" dirty="0">
                          <a:effectLst/>
                          <a:latin typeface="Brix Sans Bold" panose="02000000000000000000" pitchFamily="50" charset="0"/>
                        </a:rPr>
                        <a:t>Justering</a:t>
                      </a:r>
                      <a:endParaRPr lang="nb-NO" sz="1600" b="0" noProof="0" dirty="0">
                        <a:effectLst/>
                        <a:latin typeface="Brix Sans Bold" panose="02000000000000000000" pitchFamily="50"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2E2E"/>
                    </a:solidFill>
                  </a:tcPr>
                </a:tc>
                <a:extLst>
                  <a:ext uri="{0D108BD9-81ED-4DB2-BD59-A6C34878D82A}">
                    <a16:rowId xmlns:a16="http://schemas.microsoft.com/office/drawing/2014/main" val="1112131975"/>
                  </a:ext>
                </a:extLst>
              </a:tr>
            </a:tbl>
          </a:graphicData>
        </a:graphic>
      </p:graphicFrame>
      <p:sp>
        <p:nvSpPr>
          <p:cNvPr id="41" name="Rektangel 40">
            <a:extLst>
              <a:ext uri="{FF2B5EF4-FFF2-40B4-BE49-F238E27FC236}">
                <a16:creationId xmlns:a16="http://schemas.microsoft.com/office/drawing/2014/main" id="{4083E3C5-6017-4AE6-9A7E-8C749BC49541}"/>
              </a:ext>
            </a:extLst>
          </p:cNvPr>
          <p:cNvSpPr/>
          <p:nvPr/>
        </p:nvSpPr>
        <p:spPr>
          <a:xfrm>
            <a:off x="9508305" y="3673085"/>
            <a:ext cx="389850" cy="584775"/>
          </a:xfrm>
          <a:prstGeom prst="rect">
            <a:avLst/>
          </a:prstGeom>
        </p:spPr>
        <p:txBody>
          <a:bodyPr wrap="none">
            <a:spAutoFit/>
          </a:bodyPr>
          <a:lstStyle/>
          <a:p>
            <a:r>
              <a:rPr lang="nb-NO" sz="3200" kern="0" dirty="0">
                <a:solidFill>
                  <a:srgbClr val="8EBD75"/>
                </a:solidFill>
                <a:latin typeface="Brix Sans Bold" panose="02000000000000000000" pitchFamily="50" charset="0"/>
                <a:ea typeface="Verdana" panose="020B0604030504040204" pitchFamily="34" charset="0"/>
              </a:rPr>
              <a:t>=</a:t>
            </a:r>
            <a:endParaRPr lang="nb-NO" sz="2400" dirty="0">
              <a:solidFill>
                <a:srgbClr val="8EBD75"/>
              </a:solidFill>
            </a:endParaRPr>
          </a:p>
        </p:txBody>
      </p:sp>
      <p:sp>
        <p:nvSpPr>
          <p:cNvPr id="42" name="Rektangel 41">
            <a:extLst>
              <a:ext uri="{FF2B5EF4-FFF2-40B4-BE49-F238E27FC236}">
                <a16:creationId xmlns:a16="http://schemas.microsoft.com/office/drawing/2014/main" id="{6442FA2F-9889-4BD0-A21C-05E12F177817}"/>
              </a:ext>
            </a:extLst>
          </p:cNvPr>
          <p:cNvSpPr/>
          <p:nvPr/>
        </p:nvSpPr>
        <p:spPr>
          <a:xfrm>
            <a:off x="929810" y="2756669"/>
            <a:ext cx="9321355" cy="553998"/>
          </a:xfrm>
          <a:prstGeom prst="rect">
            <a:avLst/>
          </a:prstGeom>
        </p:spPr>
        <p:txBody>
          <a:bodyPr wrap="square" lIns="0">
            <a:spAutoFit/>
          </a:bodyPr>
          <a:lstStyle/>
          <a:p>
            <a:pPr>
              <a:spcAft>
                <a:spcPts val="600"/>
              </a:spcAft>
            </a:pPr>
            <a:r>
              <a:rPr lang="nb-NO" sz="3000" spc="-70" dirty="0">
                <a:solidFill>
                  <a:srgbClr val="3F3F3F"/>
                </a:solidFill>
                <a:latin typeface="Brix Slab Black" panose="02000000000000000000" pitchFamily="50" charset="0"/>
              </a:rPr>
              <a:t>Handicap spilt til</a:t>
            </a:r>
            <a:r>
              <a:rPr lang="nb-NO" sz="3000" spc="-70" dirty="0">
                <a:solidFill>
                  <a:srgbClr val="3F3F3F"/>
                </a:solidFill>
                <a:latin typeface="Brix Slab Light" panose="02000000000000000000" pitchFamily="50" charset="0"/>
              </a:rPr>
              <a:t>: 20,0 – 19,1 – 17,6 – 14,4 – 12,9 - 13,1 – 21,9</a:t>
            </a:r>
          </a:p>
        </p:txBody>
      </p:sp>
      <p:sp>
        <p:nvSpPr>
          <p:cNvPr id="43" name="Rektangel 42">
            <a:extLst>
              <a:ext uri="{FF2B5EF4-FFF2-40B4-BE49-F238E27FC236}">
                <a16:creationId xmlns:a16="http://schemas.microsoft.com/office/drawing/2014/main" id="{CEB3675B-A7DC-4905-B085-C2FFFC5F456A}"/>
              </a:ext>
            </a:extLst>
          </p:cNvPr>
          <p:cNvSpPr/>
          <p:nvPr/>
        </p:nvSpPr>
        <p:spPr>
          <a:xfrm>
            <a:off x="701678" y="1687774"/>
            <a:ext cx="1226817" cy="830997"/>
          </a:xfrm>
          <a:prstGeom prst="rect">
            <a:avLst/>
          </a:prstGeom>
        </p:spPr>
        <p:txBody>
          <a:bodyPr wrap="square" lIns="0">
            <a:spAutoFit/>
          </a:bodyPr>
          <a:lstStyle/>
          <a:p>
            <a:r>
              <a:rPr lang="nb-NO" sz="2400" spc="-70" dirty="0">
                <a:solidFill>
                  <a:srgbClr val="3F3F3F"/>
                </a:solidFill>
                <a:latin typeface="Brix Sans Bold" panose="02000000000000000000" pitchFamily="50" charset="0"/>
              </a:rPr>
              <a:t>Tabellen sier:</a:t>
            </a:r>
            <a:endParaRPr lang="nb-NO" sz="1600" dirty="0"/>
          </a:p>
        </p:txBody>
      </p:sp>
    </p:spTree>
    <p:extLst>
      <p:ext uri="{BB962C8B-B14F-4D97-AF65-F5344CB8AC3E}">
        <p14:creationId xmlns:p14="http://schemas.microsoft.com/office/powerpoint/2010/main" val="245919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0"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500"/>
                                        <p:tgtEl>
                                          <p:spTgt spid="39"/>
                                        </p:tgtEl>
                                      </p:cBhvr>
                                    </p:animEffect>
                                  </p:childTnLst>
                                </p:cTn>
                              </p:par>
                              <p:par>
                                <p:cTn id="64" presetID="10" presetClass="entr" presetSubtype="0"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36" grpId="0" animBg="1"/>
      <p:bldP spid="37" grpId="0" animBg="1"/>
      <p:bldP spid="38" grpId="0"/>
      <p:bldP spid="41" grpId="0"/>
      <p:bldP spid="4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lstStyle/>
          <a:p>
            <a:r>
              <a:rPr lang="nb-NO" dirty="0"/>
              <a:t>Justert bruttoscore (bruk av netto dobbel bogey justering)</a:t>
            </a:r>
          </a:p>
        </p:txBody>
      </p:sp>
      <p:sp>
        <p:nvSpPr>
          <p:cNvPr id="5" name="Rektangel 4">
            <a:extLst>
              <a:ext uri="{FF2B5EF4-FFF2-40B4-BE49-F238E27FC236}">
                <a16:creationId xmlns:a16="http://schemas.microsoft.com/office/drawing/2014/main" id="{F247FCF3-848C-4794-B81D-7445D62D44DF}"/>
              </a:ext>
            </a:extLst>
          </p:cNvPr>
          <p:cNvSpPr/>
          <p:nvPr/>
        </p:nvSpPr>
        <p:spPr>
          <a:xfrm>
            <a:off x="-1" y="-72395"/>
            <a:ext cx="12192001" cy="6107435"/>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ittel 1">
            <a:extLst>
              <a:ext uri="{FF2B5EF4-FFF2-40B4-BE49-F238E27FC236}">
                <a16:creationId xmlns:a16="http://schemas.microsoft.com/office/drawing/2014/main" id="{F86575A0-087B-4EEF-923A-29B3D3B245A3}"/>
              </a:ext>
            </a:extLst>
          </p:cNvPr>
          <p:cNvSpPr txBox="1">
            <a:spLocks/>
          </p:cNvSpPr>
          <p:nvPr/>
        </p:nvSpPr>
        <p:spPr>
          <a:xfrm>
            <a:off x="293570" y="1977092"/>
            <a:ext cx="11181347" cy="1686560"/>
          </a:xfrm>
          <a:prstGeom prst="rect">
            <a:avLst/>
          </a:prstGeom>
        </p:spPr>
        <p:txBody>
          <a:bodyPr lIns="365760" anchor="ctr">
            <a:noAutofit/>
          </a:bodyPr>
          <a:lstStyle>
            <a:lvl1pPr marL="268288" indent="0"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r>
              <a:rPr lang="nb-NO" sz="4400" dirty="0">
                <a:solidFill>
                  <a:schemeClr val="bg1"/>
                </a:solidFill>
                <a:latin typeface="+mn-lt"/>
              </a:rPr>
              <a:t>Beregning av handicap ved færre enn 20 runder </a:t>
            </a:r>
            <a:r>
              <a:rPr lang="nb-NO" sz="4400" u="sng" dirty="0">
                <a:solidFill>
                  <a:schemeClr val="bg1"/>
                </a:solidFill>
                <a:latin typeface="+mn-lt"/>
              </a:rPr>
              <a:t>etter</a:t>
            </a:r>
            <a:r>
              <a:rPr lang="nb-NO" sz="4400" dirty="0">
                <a:solidFill>
                  <a:schemeClr val="bg1"/>
                </a:solidFill>
                <a:latin typeface="+mn-lt"/>
              </a:rPr>
              <a:t> overgangen</a:t>
            </a:r>
          </a:p>
        </p:txBody>
      </p:sp>
      <p:pic>
        <p:nvPicPr>
          <p:cNvPr id="7" name="Bilde 6" descr="Et bilde som inneholder tegning, skilt&#10;&#10;Automatisk generert beskrivelse">
            <a:extLst>
              <a:ext uri="{FF2B5EF4-FFF2-40B4-BE49-F238E27FC236}">
                <a16:creationId xmlns:a16="http://schemas.microsoft.com/office/drawing/2014/main" id="{5EB14846-0A50-430D-B6A2-54566CD9A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239689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179433" y="763944"/>
            <a:ext cx="5327287" cy="914400"/>
          </a:xfrm>
        </p:spPr>
        <p:txBody>
          <a:bodyPr>
            <a:normAutofit/>
          </a:bodyPr>
          <a:lstStyle/>
          <a:p>
            <a:r>
              <a:rPr lang="nb-NO" dirty="0"/>
              <a:t>Beregningstabell handicap</a:t>
            </a:r>
          </a:p>
        </p:txBody>
      </p:sp>
      <p:sp>
        <p:nvSpPr>
          <p:cNvPr id="5" name="TextBox 5">
            <a:extLst>
              <a:ext uri="{FF2B5EF4-FFF2-40B4-BE49-F238E27FC236}">
                <a16:creationId xmlns:a16="http://schemas.microsoft.com/office/drawing/2014/main" id="{385683DB-9B1E-4E56-A39A-50AA034DECAF}"/>
              </a:ext>
            </a:extLst>
          </p:cNvPr>
          <p:cNvSpPr txBox="1"/>
          <p:nvPr/>
        </p:nvSpPr>
        <p:spPr>
          <a:xfrm>
            <a:off x="463913" y="1845187"/>
            <a:ext cx="4829447" cy="110799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Første handicap (ny golfer).</a:t>
            </a:r>
          </a:p>
          <a:p>
            <a:pPr marL="342900" indent="-342900">
              <a:spcAft>
                <a:spcPts val="1200"/>
              </a:spcAft>
              <a:buFont typeface="Arial"/>
              <a:buChar char="•"/>
            </a:pPr>
            <a:r>
              <a:rPr lang="nb-NO" sz="2800" dirty="0">
                <a:cs typeface="Calibri" panose="020F0502020204030204"/>
              </a:rPr>
              <a:t>Til det er 20 scorer i GolfBox.</a:t>
            </a:r>
          </a:p>
        </p:txBody>
      </p:sp>
      <p:pic>
        <p:nvPicPr>
          <p:cNvPr id="7" name="Bilde 6" descr="Et bilde som inneholder tegning, skilt&#10;&#10;Automatisk generert beskrivelse">
            <a:extLst>
              <a:ext uri="{FF2B5EF4-FFF2-40B4-BE49-F238E27FC236}">
                <a16:creationId xmlns:a16="http://schemas.microsoft.com/office/drawing/2014/main" id="{4FF2993F-78F8-4084-A548-845B4BC9A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graphicFrame>
        <p:nvGraphicFramePr>
          <p:cNvPr id="3" name="Tabell 2">
            <a:extLst>
              <a:ext uri="{FF2B5EF4-FFF2-40B4-BE49-F238E27FC236}">
                <a16:creationId xmlns:a16="http://schemas.microsoft.com/office/drawing/2014/main" id="{E3E69B4E-4D9E-4CDC-A5D1-51D86F6E809F}"/>
              </a:ext>
            </a:extLst>
          </p:cNvPr>
          <p:cNvGraphicFramePr>
            <a:graphicFrameLocks noGrp="1"/>
          </p:cNvGraphicFramePr>
          <p:nvPr>
            <p:extLst>
              <p:ext uri="{D42A27DB-BD31-4B8C-83A1-F6EECF244321}">
                <p14:modId xmlns:p14="http://schemas.microsoft.com/office/powerpoint/2010/main" val="3138685530"/>
              </p:ext>
            </p:extLst>
          </p:nvPr>
        </p:nvGraphicFramePr>
        <p:xfrm>
          <a:off x="5825127" y="194984"/>
          <a:ext cx="5659120" cy="5758774"/>
        </p:xfrm>
        <a:graphic>
          <a:graphicData uri="http://schemas.openxmlformats.org/drawingml/2006/table">
            <a:tbl>
              <a:tblPr firstRow="1" firstCol="1" bandRow="1">
                <a:tableStyleId>{5C22544A-7EE6-4342-B048-85BDC9FD1C3A}</a:tableStyleId>
              </a:tblPr>
              <a:tblGrid>
                <a:gridCol w="1706997">
                  <a:extLst>
                    <a:ext uri="{9D8B030D-6E8A-4147-A177-3AD203B41FA5}">
                      <a16:colId xmlns:a16="http://schemas.microsoft.com/office/drawing/2014/main" val="927936230"/>
                    </a:ext>
                  </a:extLst>
                </a:gridCol>
                <a:gridCol w="2405915">
                  <a:extLst>
                    <a:ext uri="{9D8B030D-6E8A-4147-A177-3AD203B41FA5}">
                      <a16:colId xmlns:a16="http://schemas.microsoft.com/office/drawing/2014/main" val="272141358"/>
                    </a:ext>
                  </a:extLst>
                </a:gridCol>
                <a:gridCol w="1546208">
                  <a:extLst>
                    <a:ext uri="{9D8B030D-6E8A-4147-A177-3AD203B41FA5}">
                      <a16:colId xmlns:a16="http://schemas.microsoft.com/office/drawing/2014/main" val="2067532655"/>
                    </a:ext>
                  </a:extLst>
                </a:gridCol>
              </a:tblGrid>
              <a:tr h="1234023">
                <a:tc>
                  <a:txBody>
                    <a:bodyPr/>
                    <a:lstStyle/>
                    <a:p>
                      <a:pPr algn="ctr" rtl="0" fontAlgn="ctr"/>
                      <a:r>
                        <a:rPr lang="nb-NO" sz="1600" u="none" strike="noStrike" dirty="0">
                          <a:effectLst/>
                        </a:rPr>
                        <a:t>Antall handicap-runder</a:t>
                      </a:r>
                      <a:endParaRPr lang="nb-NO" sz="1600" b="0" i="0" u="none" strike="noStrike" dirty="0">
                        <a:solidFill>
                          <a:srgbClr val="FFFFFF"/>
                        </a:solidFill>
                        <a:effectLst/>
                        <a:latin typeface="Brix Sans Bold"/>
                      </a:endParaRPr>
                    </a:p>
                  </a:txBody>
                  <a:tcPr marL="9525" marR="9525" marT="9525" marB="0" anchor="ctr">
                    <a:solidFill>
                      <a:schemeClr val="tx1"/>
                    </a:solidFill>
                  </a:tcPr>
                </a:tc>
                <a:tc>
                  <a:txBody>
                    <a:bodyPr/>
                    <a:lstStyle/>
                    <a:p>
                      <a:pPr algn="ctr" rtl="0" fontAlgn="ctr"/>
                      <a:r>
                        <a:rPr lang="nb-NO" sz="1600" u="none" strike="noStrike" dirty="0">
                          <a:effectLst/>
                        </a:rPr>
                        <a:t>Handicaprunder som brukes i beregningen</a:t>
                      </a:r>
                      <a:endParaRPr lang="nb-NO" sz="1600" b="0" i="0" u="none" strike="noStrike" dirty="0">
                        <a:solidFill>
                          <a:srgbClr val="FFFFFF"/>
                        </a:solidFill>
                        <a:effectLst/>
                        <a:latin typeface="Brix Sans Bold"/>
                      </a:endParaRPr>
                    </a:p>
                  </a:txBody>
                  <a:tcPr marL="9525" marR="9525" marT="9525" marB="0" anchor="ctr">
                    <a:solidFill>
                      <a:schemeClr val="tx1"/>
                    </a:solidFill>
                  </a:tcPr>
                </a:tc>
                <a:tc>
                  <a:txBody>
                    <a:bodyPr/>
                    <a:lstStyle/>
                    <a:p>
                      <a:pPr algn="ctr" rtl="0" fontAlgn="ctr"/>
                      <a:r>
                        <a:rPr lang="nb-NO" sz="1600" u="none" strike="noStrike" dirty="0">
                          <a:effectLst/>
                        </a:rPr>
                        <a:t>Justering</a:t>
                      </a:r>
                      <a:endParaRPr lang="nb-NO" sz="1600" b="0" i="0" u="none" strike="noStrike" dirty="0">
                        <a:solidFill>
                          <a:srgbClr val="FFFFFF"/>
                        </a:solidFill>
                        <a:effectLst/>
                        <a:latin typeface="Brix Sans Bold"/>
                      </a:endParaRPr>
                    </a:p>
                  </a:txBody>
                  <a:tcPr marL="9525" marR="9525" marT="9525" marB="0" anchor="ctr">
                    <a:solidFill>
                      <a:schemeClr val="tx1"/>
                    </a:solidFill>
                  </a:tcPr>
                </a:tc>
                <a:extLst>
                  <a:ext uri="{0D108BD9-81ED-4DB2-BD59-A6C34878D82A}">
                    <a16:rowId xmlns:a16="http://schemas.microsoft.com/office/drawing/2014/main" val="268580590"/>
                  </a:ext>
                </a:extLst>
              </a:tr>
              <a:tr h="411341">
                <a:tc>
                  <a:txBody>
                    <a:bodyPr/>
                    <a:lstStyle/>
                    <a:p>
                      <a:pPr algn="ctr" rtl="0" fontAlgn="ctr"/>
                      <a:r>
                        <a:rPr lang="nb-NO" sz="1600" u="none" strike="noStrike" dirty="0">
                          <a:solidFill>
                            <a:schemeClr val="tx1"/>
                          </a:solidFill>
                          <a:effectLst/>
                        </a:rPr>
                        <a:t>20</a:t>
                      </a:r>
                      <a:endParaRPr lang="nb-NO" sz="1600" b="0" i="0" u="none" strike="noStrike" dirty="0">
                        <a:solidFill>
                          <a:schemeClr val="tx1"/>
                        </a:solidFill>
                        <a:effectLst/>
                        <a:latin typeface="Brix Sans Light" panose="02000000000000000000"/>
                      </a:endParaRPr>
                    </a:p>
                  </a:txBody>
                  <a:tcPr marL="9525" marR="9525" marT="9525" marB="0" anchor="ctr">
                    <a:solidFill>
                      <a:schemeClr val="accent6">
                        <a:lumMod val="20000"/>
                        <a:lumOff val="80000"/>
                      </a:schemeClr>
                    </a:solidFill>
                  </a:tcPr>
                </a:tc>
                <a:tc>
                  <a:txBody>
                    <a:bodyPr/>
                    <a:lstStyle/>
                    <a:p>
                      <a:pPr algn="ctr" rtl="0" fontAlgn="ctr"/>
                      <a:r>
                        <a:rPr lang="nb-NO" sz="1600" u="none" strike="noStrike" dirty="0">
                          <a:effectLst/>
                        </a:rPr>
                        <a:t>Snittet av laveste 8</a:t>
                      </a:r>
                      <a:endParaRPr lang="nb-NO" sz="1600" b="0" i="0" u="none" strike="noStrike" dirty="0">
                        <a:solidFill>
                          <a:srgbClr val="000000"/>
                        </a:solidFill>
                        <a:effectLst/>
                        <a:latin typeface="Brix Sans Light" panose="02000000000000000000"/>
                      </a:endParaRPr>
                    </a:p>
                  </a:txBody>
                  <a:tcPr marL="9525" marR="9525" marT="9525" marB="0" anchor="ctr">
                    <a:solidFill>
                      <a:schemeClr val="accent6">
                        <a:lumMod val="20000"/>
                        <a:lumOff val="80000"/>
                      </a:schemeClr>
                    </a:solidFill>
                  </a:tcPr>
                </a:tc>
                <a:tc>
                  <a:txBody>
                    <a:bodyPr/>
                    <a:lstStyle/>
                    <a:p>
                      <a:pPr algn="ctr" rtl="0" fontAlgn="ctr"/>
                      <a:r>
                        <a:rPr lang="nb-NO" sz="1600" u="none" strike="noStrike" dirty="0">
                          <a:effectLst/>
                        </a:rPr>
                        <a:t>0</a:t>
                      </a:r>
                      <a:endParaRPr lang="nb-NO" sz="1600" b="0" i="0" u="none" strike="noStrike" dirty="0">
                        <a:solidFill>
                          <a:srgbClr val="000000"/>
                        </a:solidFill>
                        <a:effectLst/>
                        <a:latin typeface="Brix Sans Light" panose="0200000000000000000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3084647714"/>
                  </a:ext>
                </a:extLst>
              </a:tr>
              <a:tr h="411341">
                <a:tc>
                  <a:txBody>
                    <a:bodyPr/>
                    <a:lstStyle/>
                    <a:p>
                      <a:pPr algn="ctr" rtl="0" fontAlgn="ctr"/>
                      <a:r>
                        <a:rPr lang="nb-NO" sz="1600" u="none" strike="noStrike" dirty="0">
                          <a:solidFill>
                            <a:schemeClr val="tx1"/>
                          </a:solidFill>
                          <a:effectLst/>
                        </a:rPr>
                        <a:t>19</a:t>
                      </a:r>
                      <a:endParaRPr lang="nb-NO" sz="1600" b="0" i="0" u="none" strike="noStrike" dirty="0">
                        <a:solidFill>
                          <a:schemeClr val="tx1"/>
                        </a:solidFill>
                        <a:effectLst/>
                        <a:latin typeface="Brix Sans Light" panose="02000000000000000000"/>
                      </a:endParaRPr>
                    </a:p>
                  </a:txBody>
                  <a:tcPr marL="9525" marR="9525" marT="9525" marB="0" anchor="ctr">
                    <a:solidFill>
                      <a:schemeClr val="bg1"/>
                    </a:solidFill>
                  </a:tcPr>
                </a:tc>
                <a:tc>
                  <a:txBody>
                    <a:bodyPr/>
                    <a:lstStyle/>
                    <a:p>
                      <a:pPr algn="ctr" rtl="0" fontAlgn="ctr"/>
                      <a:r>
                        <a:rPr lang="nb-NO" sz="1600" u="none" strike="noStrike" dirty="0">
                          <a:effectLst/>
                        </a:rPr>
                        <a:t>Snittet av laveste 7</a:t>
                      </a:r>
                      <a:endParaRPr lang="nb-NO" sz="1600" b="0" i="0" u="none" strike="noStrike" dirty="0">
                        <a:solidFill>
                          <a:srgbClr val="000000"/>
                        </a:solidFill>
                        <a:effectLst/>
                        <a:latin typeface="Brix Sans Light" panose="02000000000000000000"/>
                      </a:endParaRPr>
                    </a:p>
                  </a:txBody>
                  <a:tcPr marL="9525" marR="9525" marT="9525" marB="0" anchor="ctr">
                    <a:solidFill>
                      <a:schemeClr val="bg1"/>
                    </a:solidFill>
                  </a:tcPr>
                </a:tc>
                <a:tc>
                  <a:txBody>
                    <a:bodyPr/>
                    <a:lstStyle/>
                    <a:p>
                      <a:pPr algn="ctr" rtl="0" fontAlgn="ctr"/>
                      <a:r>
                        <a:rPr lang="nb-NO" sz="1600" u="none" strike="noStrike" dirty="0">
                          <a:effectLst/>
                        </a:rPr>
                        <a:t>0</a:t>
                      </a:r>
                      <a:endParaRPr lang="nb-NO" sz="1600" b="0" i="0" u="none" strike="noStrike" dirty="0">
                        <a:solidFill>
                          <a:srgbClr val="000000"/>
                        </a:solidFill>
                        <a:effectLst/>
                        <a:latin typeface="Brix Sans Light" panose="02000000000000000000"/>
                      </a:endParaRPr>
                    </a:p>
                  </a:txBody>
                  <a:tcPr marL="9525" marR="9525" marT="9525" marB="0" anchor="ctr">
                    <a:solidFill>
                      <a:schemeClr val="bg1"/>
                    </a:solidFill>
                  </a:tcPr>
                </a:tc>
                <a:extLst>
                  <a:ext uri="{0D108BD9-81ED-4DB2-BD59-A6C34878D82A}">
                    <a16:rowId xmlns:a16="http://schemas.microsoft.com/office/drawing/2014/main" val="2366952124"/>
                  </a:ext>
                </a:extLst>
              </a:tr>
              <a:tr h="411341">
                <a:tc>
                  <a:txBody>
                    <a:bodyPr/>
                    <a:lstStyle/>
                    <a:p>
                      <a:pPr algn="ctr" rtl="0" fontAlgn="ctr"/>
                      <a:r>
                        <a:rPr lang="nb-NO" sz="1600" u="none" strike="noStrike" dirty="0">
                          <a:solidFill>
                            <a:schemeClr val="tx1"/>
                          </a:solidFill>
                          <a:effectLst/>
                        </a:rPr>
                        <a:t>17 – 18</a:t>
                      </a:r>
                      <a:endParaRPr lang="nb-NO" sz="1600" b="0" i="0" u="none" strike="noStrike" dirty="0">
                        <a:solidFill>
                          <a:schemeClr val="tx1"/>
                        </a:solidFill>
                        <a:effectLst/>
                        <a:latin typeface="Brix Sans Light" panose="02000000000000000000"/>
                      </a:endParaRPr>
                    </a:p>
                  </a:txBody>
                  <a:tcPr marL="9525" marR="9525" marT="9525" marB="0" anchor="ctr">
                    <a:solidFill>
                      <a:schemeClr val="accent6">
                        <a:lumMod val="20000"/>
                        <a:lumOff val="80000"/>
                      </a:schemeClr>
                    </a:solidFill>
                  </a:tcPr>
                </a:tc>
                <a:tc>
                  <a:txBody>
                    <a:bodyPr/>
                    <a:lstStyle/>
                    <a:p>
                      <a:pPr algn="ctr" rtl="0" fontAlgn="ctr"/>
                      <a:r>
                        <a:rPr lang="nb-NO" sz="1600" u="none" strike="noStrike" dirty="0">
                          <a:effectLst/>
                        </a:rPr>
                        <a:t>Snittet av laveste 6</a:t>
                      </a:r>
                      <a:endParaRPr lang="nb-NO" sz="1600" b="0" i="0" u="none" strike="noStrike" dirty="0">
                        <a:solidFill>
                          <a:srgbClr val="000000"/>
                        </a:solidFill>
                        <a:effectLst/>
                        <a:latin typeface="Brix Sans Light" panose="02000000000000000000"/>
                      </a:endParaRPr>
                    </a:p>
                  </a:txBody>
                  <a:tcPr marL="9525" marR="9525" marT="9525" marB="0" anchor="ctr">
                    <a:solidFill>
                      <a:schemeClr val="accent6">
                        <a:lumMod val="20000"/>
                        <a:lumOff val="80000"/>
                      </a:schemeClr>
                    </a:solidFill>
                  </a:tcPr>
                </a:tc>
                <a:tc>
                  <a:txBody>
                    <a:bodyPr/>
                    <a:lstStyle/>
                    <a:p>
                      <a:pPr algn="ctr" rtl="0" fontAlgn="ctr"/>
                      <a:r>
                        <a:rPr lang="nb-NO" sz="1600" u="none" strike="noStrike" dirty="0">
                          <a:effectLst/>
                        </a:rPr>
                        <a:t>0</a:t>
                      </a:r>
                      <a:endParaRPr lang="nb-NO" sz="1600" b="0" i="0" u="none" strike="noStrike" dirty="0">
                        <a:solidFill>
                          <a:srgbClr val="000000"/>
                        </a:solidFill>
                        <a:effectLst/>
                        <a:latin typeface="Brix Sans Light" panose="0200000000000000000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4258105563"/>
                  </a:ext>
                </a:extLst>
              </a:tr>
              <a:tr h="411341">
                <a:tc>
                  <a:txBody>
                    <a:bodyPr/>
                    <a:lstStyle/>
                    <a:p>
                      <a:pPr algn="ctr" rtl="0" fontAlgn="ctr"/>
                      <a:r>
                        <a:rPr lang="nb-NO" sz="1600" u="none" strike="noStrike" dirty="0">
                          <a:solidFill>
                            <a:schemeClr val="tx1"/>
                          </a:solidFill>
                          <a:effectLst/>
                        </a:rPr>
                        <a:t>15 – 16</a:t>
                      </a:r>
                      <a:endParaRPr lang="nb-NO" sz="1600" b="0" i="0" u="none" strike="noStrike" dirty="0">
                        <a:solidFill>
                          <a:schemeClr val="tx1"/>
                        </a:solidFill>
                        <a:effectLst/>
                        <a:latin typeface="Brix Sans Light" panose="02000000000000000000"/>
                      </a:endParaRPr>
                    </a:p>
                  </a:txBody>
                  <a:tcPr marL="9525" marR="9525" marT="9525" marB="0" anchor="ctr">
                    <a:solidFill>
                      <a:schemeClr val="bg1"/>
                    </a:solidFill>
                  </a:tcPr>
                </a:tc>
                <a:tc>
                  <a:txBody>
                    <a:bodyPr/>
                    <a:lstStyle/>
                    <a:p>
                      <a:pPr algn="ctr" rtl="0" fontAlgn="ctr"/>
                      <a:r>
                        <a:rPr lang="nb-NO" sz="1600" u="none" strike="noStrike" dirty="0">
                          <a:effectLst/>
                        </a:rPr>
                        <a:t>Snittet av laveste 5</a:t>
                      </a:r>
                      <a:endParaRPr lang="nb-NO" sz="1600" b="0" i="0" u="none" strike="noStrike" dirty="0">
                        <a:solidFill>
                          <a:srgbClr val="000000"/>
                        </a:solidFill>
                        <a:effectLst/>
                        <a:latin typeface="Brix Sans Light" panose="02000000000000000000"/>
                      </a:endParaRPr>
                    </a:p>
                  </a:txBody>
                  <a:tcPr marL="9525" marR="9525" marT="9525" marB="0" anchor="ctr">
                    <a:solidFill>
                      <a:schemeClr val="bg1"/>
                    </a:solidFill>
                  </a:tcPr>
                </a:tc>
                <a:tc>
                  <a:txBody>
                    <a:bodyPr/>
                    <a:lstStyle/>
                    <a:p>
                      <a:pPr algn="ctr" rtl="0" fontAlgn="ctr"/>
                      <a:r>
                        <a:rPr lang="nb-NO" sz="1600" u="none" strike="noStrike" dirty="0">
                          <a:effectLst/>
                        </a:rPr>
                        <a:t>0</a:t>
                      </a:r>
                      <a:endParaRPr lang="nb-NO" sz="1600" b="0" i="0" u="none" strike="noStrike" dirty="0">
                        <a:solidFill>
                          <a:srgbClr val="000000"/>
                        </a:solidFill>
                        <a:effectLst/>
                        <a:latin typeface="Brix Sans Light" panose="02000000000000000000"/>
                      </a:endParaRPr>
                    </a:p>
                  </a:txBody>
                  <a:tcPr marL="9525" marR="9525" marT="9525" marB="0" anchor="ctr">
                    <a:solidFill>
                      <a:schemeClr val="bg1"/>
                    </a:solidFill>
                  </a:tcPr>
                </a:tc>
                <a:extLst>
                  <a:ext uri="{0D108BD9-81ED-4DB2-BD59-A6C34878D82A}">
                    <a16:rowId xmlns:a16="http://schemas.microsoft.com/office/drawing/2014/main" val="2425573921"/>
                  </a:ext>
                </a:extLst>
              </a:tr>
              <a:tr h="411341">
                <a:tc>
                  <a:txBody>
                    <a:bodyPr/>
                    <a:lstStyle/>
                    <a:p>
                      <a:pPr algn="ctr" rtl="0" fontAlgn="ctr"/>
                      <a:r>
                        <a:rPr lang="nb-NO" sz="1600" u="none" strike="noStrike" dirty="0">
                          <a:solidFill>
                            <a:schemeClr val="tx1"/>
                          </a:solidFill>
                          <a:effectLst/>
                        </a:rPr>
                        <a:t>12 – 14</a:t>
                      </a:r>
                      <a:endParaRPr lang="nb-NO" sz="1600" b="0" i="0" u="none" strike="noStrike" dirty="0">
                        <a:solidFill>
                          <a:schemeClr val="tx1"/>
                        </a:solidFill>
                        <a:effectLst/>
                        <a:latin typeface="Brix Sans Light" panose="02000000000000000000"/>
                      </a:endParaRPr>
                    </a:p>
                  </a:txBody>
                  <a:tcPr marL="9525" marR="9525" marT="9525" marB="0" anchor="ctr">
                    <a:solidFill>
                      <a:schemeClr val="accent6">
                        <a:lumMod val="20000"/>
                        <a:lumOff val="80000"/>
                      </a:schemeClr>
                    </a:solidFill>
                  </a:tcPr>
                </a:tc>
                <a:tc>
                  <a:txBody>
                    <a:bodyPr/>
                    <a:lstStyle/>
                    <a:p>
                      <a:pPr algn="ctr" rtl="0" fontAlgn="ctr"/>
                      <a:r>
                        <a:rPr lang="nb-NO" sz="1600" u="none" strike="noStrike" dirty="0">
                          <a:effectLst/>
                        </a:rPr>
                        <a:t>Snittet av laveste 4</a:t>
                      </a:r>
                      <a:endParaRPr lang="nb-NO" sz="1600" b="0" i="0" u="none" strike="noStrike" dirty="0">
                        <a:solidFill>
                          <a:srgbClr val="000000"/>
                        </a:solidFill>
                        <a:effectLst/>
                        <a:latin typeface="Brix Sans Light" panose="02000000000000000000"/>
                      </a:endParaRPr>
                    </a:p>
                  </a:txBody>
                  <a:tcPr marL="9525" marR="9525" marT="9525" marB="0" anchor="ctr">
                    <a:solidFill>
                      <a:schemeClr val="accent6">
                        <a:lumMod val="20000"/>
                        <a:lumOff val="80000"/>
                      </a:schemeClr>
                    </a:solidFill>
                  </a:tcPr>
                </a:tc>
                <a:tc>
                  <a:txBody>
                    <a:bodyPr/>
                    <a:lstStyle/>
                    <a:p>
                      <a:pPr algn="ctr" rtl="0" fontAlgn="ctr"/>
                      <a:r>
                        <a:rPr lang="nb-NO" sz="1600" u="none" strike="noStrike" dirty="0">
                          <a:effectLst/>
                        </a:rPr>
                        <a:t>0</a:t>
                      </a:r>
                      <a:endParaRPr lang="nb-NO" sz="1600" b="0" i="0" u="none" strike="noStrike" dirty="0">
                        <a:solidFill>
                          <a:srgbClr val="000000"/>
                        </a:solidFill>
                        <a:effectLst/>
                        <a:latin typeface="Brix Sans Light" panose="0200000000000000000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1005262819"/>
                  </a:ext>
                </a:extLst>
              </a:tr>
              <a:tr h="411341">
                <a:tc>
                  <a:txBody>
                    <a:bodyPr/>
                    <a:lstStyle/>
                    <a:p>
                      <a:pPr algn="ctr" rtl="0" fontAlgn="ctr"/>
                      <a:r>
                        <a:rPr lang="nb-NO" sz="1600" u="none" strike="noStrike" dirty="0">
                          <a:solidFill>
                            <a:schemeClr val="tx1"/>
                          </a:solidFill>
                          <a:effectLst/>
                        </a:rPr>
                        <a:t>9 – 11</a:t>
                      </a:r>
                      <a:endParaRPr lang="nb-NO" sz="1600" b="0" i="0" u="none" strike="noStrike" dirty="0">
                        <a:solidFill>
                          <a:schemeClr val="tx1"/>
                        </a:solidFill>
                        <a:effectLst/>
                        <a:latin typeface="Brix Sans Light" panose="02000000000000000000"/>
                      </a:endParaRPr>
                    </a:p>
                  </a:txBody>
                  <a:tcPr marL="9525" marR="9525" marT="9525" marB="0" anchor="ctr">
                    <a:solidFill>
                      <a:schemeClr val="bg1"/>
                    </a:solidFill>
                  </a:tcPr>
                </a:tc>
                <a:tc>
                  <a:txBody>
                    <a:bodyPr/>
                    <a:lstStyle/>
                    <a:p>
                      <a:pPr algn="ctr" rtl="0" fontAlgn="ctr"/>
                      <a:r>
                        <a:rPr lang="nb-NO" sz="1600" u="none" strike="noStrike" dirty="0">
                          <a:effectLst/>
                        </a:rPr>
                        <a:t>Snittet av laveste 3</a:t>
                      </a:r>
                      <a:endParaRPr lang="nb-NO" sz="1600" b="0" i="0" u="none" strike="noStrike" dirty="0">
                        <a:solidFill>
                          <a:srgbClr val="000000"/>
                        </a:solidFill>
                        <a:effectLst/>
                        <a:latin typeface="Brix Sans Light" panose="02000000000000000000"/>
                      </a:endParaRPr>
                    </a:p>
                  </a:txBody>
                  <a:tcPr marL="9525" marR="9525" marT="9525" marB="0" anchor="ctr">
                    <a:solidFill>
                      <a:schemeClr val="bg1"/>
                    </a:solidFill>
                  </a:tcPr>
                </a:tc>
                <a:tc>
                  <a:txBody>
                    <a:bodyPr/>
                    <a:lstStyle/>
                    <a:p>
                      <a:pPr algn="ctr" rtl="0" fontAlgn="ctr"/>
                      <a:r>
                        <a:rPr lang="nb-NO" sz="1600" u="none" strike="noStrike" dirty="0">
                          <a:effectLst/>
                        </a:rPr>
                        <a:t>0</a:t>
                      </a:r>
                      <a:endParaRPr lang="nb-NO" sz="1600" b="0" i="0" u="none" strike="noStrike" dirty="0">
                        <a:solidFill>
                          <a:srgbClr val="000000"/>
                        </a:solidFill>
                        <a:effectLst/>
                        <a:latin typeface="Brix Sans Light" panose="02000000000000000000"/>
                      </a:endParaRPr>
                    </a:p>
                  </a:txBody>
                  <a:tcPr marL="9525" marR="9525" marT="9525" marB="0" anchor="ctr">
                    <a:solidFill>
                      <a:schemeClr val="bg1"/>
                    </a:solidFill>
                  </a:tcPr>
                </a:tc>
                <a:extLst>
                  <a:ext uri="{0D108BD9-81ED-4DB2-BD59-A6C34878D82A}">
                    <a16:rowId xmlns:a16="http://schemas.microsoft.com/office/drawing/2014/main" val="1359931296"/>
                  </a:ext>
                </a:extLst>
              </a:tr>
              <a:tr h="411341">
                <a:tc>
                  <a:txBody>
                    <a:bodyPr/>
                    <a:lstStyle/>
                    <a:p>
                      <a:pPr algn="ctr" rtl="0" fontAlgn="ctr"/>
                      <a:r>
                        <a:rPr lang="nb-NO" sz="1600" u="none" strike="noStrike" dirty="0">
                          <a:solidFill>
                            <a:schemeClr val="tx1"/>
                          </a:solidFill>
                          <a:effectLst/>
                        </a:rPr>
                        <a:t>7 – 8</a:t>
                      </a:r>
                      <a:endParaRPr lang="nb-NO" sz="1600" b="0" i="0" u="none" strike="noStrike" dirty="0">
                        <a:solidFill>
                          <a:schemeClr val="tx1"/>
                        </a:solidFill>
                        <a:effectLst/>
                        <a:latin typeface="Brix Sans Light" panose="02000000000000000000"/>
                      </a:endParaRPr>
                    </a:p>
                  </a:txBody>
                  <a:tcPr marL="9525" marR="9525" marT="9525" marB="0" anchor="ctr">
                    <a:solidFill>
                      <a:schemeClr val="accent6">
                        <a:lumMod val="20000"/>
                        <a:lumOff val="80000"/>
                      </a:schemeClr>
                    </a:solidFill>
                  </a:tcPr>
                </a:tc>
                <a:tc>
                  <a:txBody>
                    <a:bodyPr/>
                    <a:lstStyle/>
                    <a:p>
                      <a:pPr algn="ctr" rtl="0" fontAlgn="ctr"/>
                      <a:r>
                        <a:rPr lang="nb-NO" sz="1600" u="none" strike="noStrike" dirty="0">
                          <a:effectLst/>
                        </a:rPr>
                        <a:t>Snittet av laveste 2</a:t>
                      </a:r>
                      <a:endParaRPr lang="nb-NO" sz="1600" b="0" i="0" u="none" strike="noStrike" dirty="0">
                        <a:solidFill>
                          <a:srgbClr val="000000"/>
                        </a:solidFill>
                        <a:effectLst/>
                        <a:latin typeface="Brix Sans Light" panose="02000000000000000000"/>
                      </a:endParaRPr>
                    </a:p>
                  </a:txBody>
                  <a:tcPr marL="9525" marR="9525" marT="9525" marB="0" anchor="ctr">
                    <a:solidFill>
                      <a:schemeClr val="accent6">
                        <a:lumMod val="20000"/>
                        <a:lumOff val="80000"/>
                      </a:schemeClr>
                    </a:solidFill>
                  </a:tcPr>
                </a:tc>
                <a:tc>
                  <a:txBody>
                    <a:bodyPr/>
                    <a:lstStyle/>
                    <a:p>
                      <a:pPr algn="ctr" rtl="0" fontAlgn="ctr"/>
                      <a:r>
                        <a:rPr lang="nb-NO" sz="1600" u="none" strike="noStrike" dirty="0">
                          <a:effectLst/>
                        </a:rPr>
                        <a:t>0</a:t>
                      </a:r>
                      <a:endParaRPr lang="nb-NO" sz="1600" b="0" i="0" u="none" strike="noStrike" dirty="0">
                        <a:solidFill>
                          <a:srgbClr val="000000"/>
                        </a:solidFill>
                        <a:effectLst/>
                        <a:latin typeface="Brix Sans Light" panose="0200000000000000000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3483151789"/>
                  </a:ext>
                </a:extLst>
              </a:tr>
              <a:tr h="411341">
                <a:tc>
                  <a:txBody>
                    <a:bodyPr/>
                    <a:lstStyle/>
                    <a:p>
                      <a:pPr algn="ctr" rtl="0" fontAlgn="ctr"/>
                      <a:r>
                        <a:rPr lang="nb-NO" sz="1600" u="none" strike="noStrike" dirty="0">
                          <a:solidFill>
                            <a:schemeClr val="tx1"/>
                          </a:solidFill>
                          <a:effectLst/>
                        </a:rPr>
                        <a:t>6</a:t>
                      </a:r>
                      <a:endParaRPr lang="nb-NO" sz="1600" b="0" i="0" u="none" strike="noStrike" dirty="0">
                        <a:solidFill>
                          <a:schemeClr val="tx1"/>
                        </a:solidFill>
                        <a:effectLst/>
                        <a:latin typeface="Brix Sans Light" panose="02000000000000000000"/>
                      </a:endParaRPr>
                    </a:p>
                  </a:txBody>
                  <a:tcPr marL="9525" marR="9525" marT="9525" marB="0" anchor="ctr">
                    <a:solidFill>
                      <a:schemeClr val="bg1"/>
                    </a:solidFill>
                  </a:tcPr>
                </a:tc>
                <a:tc>
                  <a:txBody>
                    <a:bodyPr/>
                    <a:lstStyle/>
                    <a:p>
                      <a:pPr algn="ctr" rtl="0" fontAlgn="ctr"/>
                      <a:r>
                        <a:rPr lang="nb-NO" sz="1600" u="none" strike="noStrike" dirty="0">
                          <a:effectLst/>
                        </a:rPr>
                        <a:t>Snittet av laveste 2</a:t>
                      </a:r>
                      <a:endParaRPr lang="nb-NO" sz="1600" b="0" i="0" u="none" strike="noStrike" dirty="0">
                        <a:solidFill>
                          <a:srgbClr val="000000"/>
                        </a:solidFill>
                        <a:effectLst/>
                        <a:latin typeface="Brix Sans Light" panose="02000000000000000000"/>
                      </a:endParaRPr>
                    </a:p>
                  </a:txBody>
                  <a:tcPr marL="9525" marR="9525" marT="9525" marB="0" anchor="ctr">
                    <a:solidFill>
                      <a:schemeClr val="bg1"/>
                    </a:solidFill>
                  </a:tcPr>
                </a:tc>
                <a:tc>
                  <a:txBody>
                    <a:bodyPr/>
                    <a:lstStyle/>
                    <a:p>
                      <a:pPr algn="ctr" rtl="0" fontAlgn="ctr"/>
                      <a:r>
                        <a:rPr lang="nb-NO" sz="1600" u="none" strike="noStrike" dirty="0">
                          <a:effectLst/>
                        </a:rPr>
                        <a:t>-1,0</a:t>
                      </a:r>
                      <a:endParaRPr lang="nb-NO" sz="1600" b="0" i="0" u="none" strike="noStrike" dirty="0">
                        <a:solidFill>
                          <a:srgbClr val="000000"/>
                        </a:solidFill>
                        <a:effectLst/>
                        <a:latin typeface="Brix Sans Light" panose="02000000000000000000"/>
                      </a:endParaRPr>
                    </a:p>
                  </a:txBody>
                  <a:tcPr marL="9525" marR="9525" marT="9525" marB="0" anchor="ctr">
                    <a:solidFill>
                      <a:schemeClr val="bg1"/>
                    </a:solidFill>
                  </a:tcPr>
                </a:tc>
                <a:extLst>
                  <a:ext uri="{0D108BD9-81ED-4DB2-BD59-A6C34878D82A}">
                    <a16:rowId xmlns:a16="http://schemas.microsoft.com/office/drawing/2014/main" val="3746868909"/>
                  </a:ext>
                </a:extLst>
              </a:tr>
              <a:tr h="411341">
                <a:tc>
                  <a:txBody>
                    <a:bodyPr/>
                    <a:lstStyle/>
                    <a:p>
                      <a:pPr algn="ctr" rtl="0" fontAlgn="ctr"/>
                      <a:r>
                        <a:rPr lang="nb-NO" sz="1600" u="none" strike="noStrike" dirty="0">
                          <a:solidFill>
                            <a:schemeClr val="tx1"/>
                          </a:solidFill>
                          <a:effectLst/>
                        </a:rPr>
                        <a:t>5</a:t>
                      </a:r>
                      <a:endParaRPr lang="nb-NO" sz="1600" b="0" i="0" u="none" strike="noStrike" dirty="0">
                        <a:solidFill>
                          <a:schemeClr val="tx1"/>
                        </a:solidFill>
                        <a:effectLst/>
                        <a:latin typeface="Brix Sans Light" panose="02000000000000000000"/>
                      </a:endParaRPr>
                    </a:p>
                  </a:txBody>
                  <a:tcPr marL="9525" marR="9525" marT="9525" marB="0" anchor="ctr">
                    <a:solidFill>
                      <a:schemeClr val="accent6">
                        <a:lumMod val="20000"/>
                        <a:lumOff val="80000"/>
                      </a:schemeClr>
                    </a:solidFill>
                  </a:tcPr>
                </a:tc>
                <a:tc>
                  <a:txBody>
                    <a:bodyPr/>
                    <a:lstStyle/>
                    <a:p>
                      <a:pPr algn="ctr" rtl="0" fontAlgn="ctr"/>
                      <a:r>
                        <a:rPr lang="nb-NO" sz="1600" u="none" strike="noStrike" dirty="0">
                          <a:effectLst/>
                        </a:rPr>
                        <a:t>Laveste 1</a:t>
                      </a:r>
                      <a:endParaRPr lang="nb-NO" sz="1600" b="0" i="0" u="none" strike="noStrike" dirty="0">
                        <a:solidFill>
                          <a:srgbClr val="000000"/>
                        </a:solidFill>
                        <a:effectLst/>
                        <a:latin typeface="Brix Sans Light" panose="02000000000000000000"/>
                      </a:endParaRPr>
                    </a:p>
                  </a:txBody>
                  <a:tcPr marL="9525" marR="9525" marT="9525" marB="0" anchor="ctr">
                    <a:solidFill>
                      <a:schemeClr val="accent6">
                        <a:lumMod val="20000"/>
                        <a:lumOff val="80000"/>
                      </a:schemeClr>
                    </a:solidFill>
                  </a:tcPr>
                </a:tc>
                <a:tc>
                  <a:txBody>
                    <a:bodyPr/>
                    <a:lstStyle/>
                    <a:p>
                      <a:pPr algn="ctr" rtl="0" fontAlgn="ctr"/>
                      <a:r>
                        <a:rPr lang="nb-NO" sz="1600" u="none" strike="noStrike" dirty="0">
                          <a:effectLst/>
                        </a:rPr>
                        <a:t>0</a:t>
                      </a:r>
                      <a:endParaRPr lang="nb-NO" sz="1600" b="0" i="0" u="none" strike="noStrike" dirty="0">
                        <a:solidFill>
                          <a:srgbClr val="000000"/>
                        </a:solidFill>
                        <a:effectLst/>
                        <a:latin typeface="Brix Sans Light" panose="0200000000000000000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344415932"/>
                  </a:ext>
                </a:extLst>
              </a:tr>
              <a:tr h="411341">
                <a:tc>
                  <a:txBody>
                    <a:bodyPr/>
                    <a:lstStyle/>
                    <a:p>
                      <a:pPr algn="ctr" rtl="0" fontAlgn="ctr"/>
                      <a:r>
                        <a:rPr lang="nb-NO" sz="1600" u="none" strike="noStrike" dirty="0">
                          <a:solidFill>
                            <a:schemeClr val="tx1"/>
                          </a:solidFill>
                          <a:effectLst/>
                        </a:rPr>
                        <a:t>4</a:t>
                      </a:r>
                      <a:endParaRPr lang="nb-NO" sz="1600" b="0" i="0" u="none" strike="noStrike" dirty="0">
                        <a:solidFill>
                          <a:schemeClr val="tx1"/>
                        </a:solidFill>
                        <a:effectLst/>
                        <a:latin typeface="Brix Sans Light" panose="02000000000000000000"/>
                      </a:endParaRPr>
                    </a:p>
                  </a:txBody>
                  <a:tcPr marL="9525" marR="9525" marT="9525" marB="0" anchor="ctr">
                    <a:solidFill>
                      <a:schemeClr val="bg1"/>
                    </a:solidFill>
                  </a:tcPr>
                </a:tc>
                <a:tc>
                  <a:txBody>
                    <a:bodyPr/>
                    <a:lstStyle/>
                    <a:p>
                      <a:pPr algn="ctr" rtl="0" fontAlgn="ctr"/>
                      <a:r>
                        <a:rPr lang="nb-NO" sz="1600" u="none" strike="noStrike" dirty="0">
                          <a:effectLst/>
                        </a:rPr>
                        <a:t>Laveste 1</a:t>
                      </a:r>
                      <a:endParaRPr lang="nb-NO" sz="1600" b="0" i="0" u="none" strike="noStrike" dirty="0">
                        <a:solidFill>
                          <a:srgbClr val="000000"/>
                        </a:solidFill>
                        <a:effectLst/>
                        <a:latin typeface="Brix Sans Light" panose="02000000000000000000"/>
                      </a:endParaRPr>
                    </a:p>
                  </a:txBody>
                  <a:tcPr marL="9525" marR="9525" marT="9525" marB="0" anchor="ctr">
                    <a:solidFill>
                      <a:schemeClr val="bg1"/>
                    </a:solidFill>
                  </a:tcPr>
                </a:tc>
                <a:tc>
                  <a:txBody>
                    <a:bodyPr/>
                    <a:lstStyle/>
                    <a:p>
                      <a:pPr algn="ctr" rtl="0" fontAlgn="ctr"/>
                      <a:r>
                        <a:rPr lang="nb-NO" sz="1600" u="none" strike="noStrike" dirty="0">
                          <a:effectLst/>
                        </a:rPr>
                        <a:t>-1,0</a:t>
                      </a:r>
                      <a:endParaRPr lang="nb-NO" sz="1600" b="0" i="0" u="none" strike="noStrike" dirty="0">
                        <a:solidFill>
                          <a:srgbClr val="000000"/>
                        </a:solidFill>
                        <a:effectLst/>
                        <a:latin typeface="Brix Sans Light" panose="02000000000000000000"/>
                      </a:endParaRPr>
                    </a:p>
                  </a:txBody>
                  <a:tcPr marL="9525" marR="9525" marT="9525" marB="0" anchor="ctr">
                    <a:solidFill>
                      <a:schemeClr val="bg1"/>
                    </a:solidFill>
                  </a:tcPr>
                </a:tc>
                <a:extLst>
                  <a:ext uri="{0D108BD9-81ED-4DB2-BD59-A6C34878D82A}">
                    <a16:rowId xmlns:a16="http://schemas.microsoft.com/office/drawing/2014/main" val="2350979791"/>
                  </a:ext>
                </a:extLst>
              </a:tr>
              <a:tr h="411341">
                <a:tc>
                  <a:txBody>
                    <a:bodyPr/>
                    <a:lstStyle/>
                    <a:p>
                      <a:pPr algn="ctr" rtl="0" fontAlgn="ctr"/>
                      <a:r>
                        <a:rPr lang="nb-NO" sz="1600" u="none" strike="noStrike" dirty="0">
                          <a:solidFill>
                            <a:schemeClr val="tx1"/>
                          </a:solidFill>
                          <a:effectLst/>
                        </a:rPr>
                        <a:t>1 – 3</a:t>
                      </a:r>
                      <a:endParaRPr lang="nb-NO" sz="1600" b="0" i="0" u="none" strike="noStrike" dirty="0">
                        <a:solidFill>
                          <a:schemeClr val="tx1"/>
                        </a:solidFill>
                        <a:effectLst/>
                        <a:latin typeface="Brix Sans Light" panose="02000000000000000000"/>
                      </a:endParaRPr>
                    </a:p>
                  </a:txBody>
                  <a:tcPr marL="9525" marR="9525" marT="9525" marB="0" anchor="ctr">
                    <a:solidFill>
                      <a:schemeClr val="accent6">
                        <a:lumMod val="20000"/>
                        <a:lumOff val="80000"/>
                      </a:schemeClr>
                    </a:solidFill>
                  </a:tcPr>
                </a:tc>
                <a:tc>
                  <a:txBody>
                    <a:bodyPr/>
                    <a:lstStyle/>
                    <a:p>
                      <a:pPr algn="ctr" rtl="0" fontAlgn="ctr"/>
                      <a:r>
                        <a:rPr lang="nb-NO" sz="1600" u="none" strike="noStrike" dirty="0">
                          <a:effectLst/>
                        </a:rPr>
                        <a:t>Laveste 1</a:t>
                      </a:r>
                      <a:endParaRPr lang="nb-NO" sz="1600" b="0" i="0" u="none" strike="noStrike" dirty="0">
                        <a:solidFill>
                          <a:srgbClr val="000000"/>
                        </a:solidFill>
                        <a:effectLst/>
                        <a:latin typeface="Brix Sans Light" panose="02000000000000000000"/>
                      </a:endParaRPr>
                    </a:p>
                  </a:txBody>
                  <a:tcPr marL="9525" marR="9525" marT="9525" marB="0" anchor="ctr">
                    <a:solidFill>
                      <a:schemeClr val="accent6">
                        <a:lumMod val="20000"/>
                        <a:lumOff val="80000"/>
                      </a:schemeClr>
                    </a:solidFill>
                  </a:tcPr>
                </a:tc>
                <a:tc>
                  <a:txBody>
                    <a:bodyPr/>
                    <a:lstStyle/>
                    <a:p>
                      <a:pPr algn="ctr" rtl="0" fontAlgn="ctr"/>
                      <a:r>
                        <a:rPr lang="nb-NO" sz="1600" u="none" strike="noStrike" dirty="0">
                          <a:effectLst/>
                        </a:rPr>
                        <a:t>-2,0</a:t>
                      </a:r>
                      <a:endParaRPr lang="nb-NO" sz="1600" b="0" i="0" u="none" strike="noStrike" dirty="0">
                        <a:solidFill>
                          <a:srgbClr val="000000"/>
                        </a:solidFill>
                        <a:effectLst/>
                        <a:latin typeface="Brix Sans Light" panose="0200000000000000000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348287567"/>
                  </a:ext>
                </a:extLst>
              </a:tr>
            </a:tbl>
          </a:graphicData>
        </a:graphic>
      </p:graphicFrame>
    </p:spTree>
    <p:extLst>
      <p:ext uri="{BB962C8B-B14F-4D97-AF65-F5344CB8AC3E}">
        <p14:creationId xmlns:p14="http://schemas.microsoft.com/office/powerpoint/2010/main" val="4241532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lstStyle/>
          <a:p>
            <a:r>
              <a:rPr lang="nb-NO" dirty="0"/>
              <a:t>Justert bruttoscore (bruk av netto dobbel bogey justering)</a:t>
            </a:r>
          </a:p>
        </p:txBody>
      </p:sp>
      <p:sp>
        <p:nvSpPr>
          <p:cNvPr id="5" name="Rektangel 4">
            <a:extLst>
              <a:ext uri="{FF2B5EF4-FFF2-40B4-BE49-F238E27FC236}">
                <a16:creationId xmlns:a16="http://schemas.microsoft.com/office/drawing/2014/main" id="{F247FCF3-848C-4794-B81D-7445D62D44DF}"/>
              </a:ext>
            </a:extLst>
          </p:cNvPr>
          <p:cNvSpPr/>
          <p:nvPr/>
        </p:nvSpPr>
        <p:spPr>
          <a:xfrm>
            <a:off x="-1" y="-72395"/>
            <a:ext cx="12192001" cy="6107435"/>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ittel 1">
            <a:extLst>
              <a:ext uri="{FF2B5EF4-FFF2-40B4-BE49-F238E27FC236}">
                <a16:creationId xmlns:a16="http://schemas.microsoft.com/office/drawing/2014/main" id="{F86575A0-087B-4EEF-923A-29B3D3B245A3}"/>
              </a:ext>
            </a:extLst>
          </p:cNvPr>
          <p:cNvSpPr txBox="1">
            <a:spLocks/>
          </p:cNvSpPr>
          <p:nvPr/>
        </p:nvSpPr>
        <p:spPr>
          <a:xfrm>
            <a:off x="293570" y="1977092"/>
            <a:ext cx="11181347" cy="1686560"/>
          </a:xfrm>
          <a:prstGeom prst="rect">
            <a:avLst/>
          </a:prstGeom>
        </p:spPr>
        <p:txBody>
          <a:bodyPr lIns="365760" anchor="ctr">
            <a:noAutofit/>
          </a:bodyPr>
          <a:lstStyle>
            <a:lvl1pPr marL="268288" indent="0"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r>
              <a:rPr lang="nb-NO" sz="4400" dirty="0">
                <a:solidFill>
                  <a:schemeClr val="bg1"/>
                </a:solidFill>
                <a:latin typeface="+mn-lt"/>
              </a:rPr>
              <a:t>Presentasjonen slutt!</a:t>
            </a:r>
          </a:p>
          <a:p>
            <a:endParaRPr lang="nb-NO" sz="4400" dirty="0">
              <a:solidFill>
                <a:schemeClr val="bg1"/>
              </a:solidFill>
              <a:latin typeface="+mn-lt"/>
            </a:endParaRPr>
          </a:p>
        </p:txBody>
      </p:sp>
      <p:pic>
        <p:nvPicPr>
          <p:cNvPr id="7" name="Bilde 6" descr="Et bilde som inneholder tegning, skilt&#10;&#10;Automatisk generert beskrivelse">
            <a:extLst>
              <a:ext uri="{FF2B5EF4-FFF2-40B4-BE49-F238E27FC236}">
                <a16:creationId xmlns:a16="http://schemas.microsoft.com/office/drawing/2014/main" id="{5EB14846-0A50-430D-B6A2-54566CD9A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964866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p:txBody>
          <a:bodyPr>
            <a:normAutofit/>
          </a:bodyPr>
          <a:lstStyle/>
          <a:p>
            <a:r>
              <a:rPr lang="nb-NO" sz="4400" dirty="0">
                <a:latin typeface="+mn-lt"/>
              </a:rPr>
              <a:t>Eksempler på fordeler</a:t>
            </a:r>
          </a:p>
        </p:txBody>
      </p:sp>
      <p:sp>
        <p:nvSpPr>
          <p:cNvPr id="5" name="TextBox 5">
            <a:extLst>
              <a:ext uri="{FF2B5EF4-FFF2-40B4-BE49-F238E27FC236}">
                <a16:creationId xmlns:a16="http://schemas.microsoft.com/office/drawing/2014/main" id="{A77A2B18-F07D-4C3E-A37F-E8CE9F69D4FA}"/>
              </a:ext>
            </a:extLst>
          </p:cNvPr>
          <p:cNvSpPr txBox="1"/>
          <p:nvPr/>
        </p:nvSpPr>
        <p:spPr>
          <a:xfrm>
            <a:off x="457666" y="1734674"/>
            <a:ext cx="7137806" cy="255454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b="1" dirty="0"/>
              <a:t>Riktigere:</a:t>
            </a:r>
            <a:r>
              <a:rPr lang="nb-NO" sz="2800" dirty="0"/>
              <a:t> Et gjennomsnitt system gjenspeiler aktuell spillestyrke bedre.</a:t>
            </a:r>
          </a:p>
          <a:p>
            <a:pPr marL="342900" indent="-342900">
              <a:spcAft>
                <a:spcPts val="1200"/>
              </a:spcAft>
              <a:buFont typeface="Arial"/>
              <a:buChar char="•"/>
            </a:pPr>
            <a:r>
              <a:rPr lang="nb-NO" sz="2800" b="1" dirty="0"/>
              <a:t>Kortere runder.</a:t>
            </a:r>
            <a:r>
              <a:rPr lang="nb-NO" sz="2800" dirty="0"/>
              <a:t> Kan registrere fra 9 til 18 hull.</a:t>
            </a:r>
          </a:p>
          <a:p>
            <a:pPr marL="342900" indent="-342900">
              <a:spcAft>
                <a:spcPts val="1200"/>
              </a:spcAft>
              <a:buFont typeface="Arial"/>
              <a:buChar char="•"/>
            </a:pPr>
            <a:r>
              <a:rPr lang="nb-NO" sz="2800" b="1" dirty="0"/>
              <a:t>Globalt. </a:t>
            </a:r>
            <a:r>
              <a:rPr lang="nb-NO" sz="2800" dirty="0"/>
              <a:t>Handicap beregnes likt over hele verden.</a:t>
            </a:r>
          </a:p>
        </p:txBody>
      </p:sp>
      <p:pic>
        <p:nvPicPr>
          <p:cNvPr id="6" name="Bilde 5" descr="Et bilde som inneholder tegning, skilt&#10;&#10;Automatisk generert beskrivelse">
            <a:extLst>
              <a:ext uri="{FF2B5EF4-FFF2-40B4-BE49-F238E27FC236}">
                <a16:creationId xmlns:a16="http://schemas.microsoft.com/office/drawing/2014/main" id="{44323DC2-E68B-4E83-A529-3F1F27294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pic>
        <p:nvPicPr>
          <p:cNvPr id="4" name="Bilde 3" descr="Et bilde som inneholder gress, utendørs, sport, golf&#10;&#10;Automatisk generert beskrivelse">
            <a:extLst>
              <a:ext uri="{FF2B5EF4-FFF2-40B4-BE49-F238E27FC236}">
                <a16:creationId xmlns:a16="http://schemas.microsoft.com/office/drawing/2014/main" id="{125C272E-A12C-46C4-8C60-9FFC797E3E24}"/>
              </a:ext>
            </a:extLst>
          </p:cNvPr>
          <p:cNvPicPr>
            <a:picLocks noChangeAspect="1"/>
          </p:cNvPicPr>
          <p:nvPr/>
        </p:nvPicPr>
        <p:blipFill>
          <a:blip r:embed="rId4"/>
          <a:stretch>
            <a:fillRect/>
          </a:stretch>
        </p:blipFill>
        <p:spPr>
          <a:xfrm>
            <a:off x="7785020" y="-10654"/>
            <a:ext cx="5042561" cy="6066014"/>
          </a:xfrm>
          <a:prstGeom prst="rect">
            <a:avLst/>
          </a:prstGeom>
        </p:spPr>
      </p:pic>
    </p:spTree>
    <p:extLst>
      <p:ext uri="{BB962C8B-B14F-4D97-AF65-F5344CB8AC3E}">
        <p14:creationId xmlns:p14="http://schemas.microsoft.com/office/powerpoint/2010/main" val="83660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p:txBody>
          <a:bodyPr>
            <a:normAutofit/>
          </a:bodyPr>
          <a:lstStyle/>
          <a:p>
            <a:r>
              <a:rPr lang="nb-NO" sz="4400" dirty="0">
                <a:latin typeface="+mn-lt"/>
              </a:rPr>
              <a:t>Norges Golfforbund og klubbene</a:t>
            </a:r>
          </a:p>
        </p:txBody>
      </p:sp>
      <p:sp>
        <p:nvSpPr>
          <p:cNvPr id="5" name="TextBox 5">
            <a:extLst>
              <a:ext uri="{FF2B5EF4-FFF2-40B4-BE49-F238E27FC236}">
                <a16:creationId xmlns:a16="http://schemas.microsoft.com/office/drawing/2014/main" id="{A77A2B18-F07D-4C3E-A37F-E8CE9F69D4FA}"/>
              </a:ext>
            </a:extLst>
          </p:cNvPr>
          <p:cNvSpPr txBox="1"/>
          <p:nvPr/>
        </p:nvSpPr>
        <p:spPr>
          <a:xfrm>
            <a:off x="530854" y="1769482"/>
            <a:ext cx="10086346" cy="240065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NGF er ansvarlig for å implementere og administrere World Handicap System i Norge.</a:t>
            </a:r>
          </a:p>
          <a:p>
            <a:pPr marL="342900" indent="-342900">
              <a:spcAft>
                <a:spcPts val="1200"/>
              </a:spcAft>
              <a:buFont typeface="Arial"/>
              <a:buChar char="•"/>
            </a:pPr>
            <a:r>
              <a:rPr lang="nb-NO" sz="2800" dirty="0"/>
              <a:t>Klubbene tilsluttet NGF er ansvarlig for å administrere og håndtere handicap iht. reglene, for de medlemmene som har utpekt klubben som sin hjemmeklubb.</a:t>
            </a:r>
          </a:p>
        </p:txBody>
      </p:sp>
      <p:pic>
        <p:nvPicPr>
          <p:cNvPr id="6" name="Bilde 5" descr="Et bilde som inneholder tegning, skilt&#10;&#10;Automatisk generert beskrivelse">
            <a:extLst>
              <a:ext uri="{FF2B5EF4-FFF2-40B4-BE49-F238E27FC236}">
                <a16:creationId xmlns:a16="http://schemas.microsoft.com/office/drawing/2014/main" id="{44323DC2-E68B-4E83-A529-3F1F27294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191558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a:xfrm>
            <a:off x="0" y="377864"/>
            <a:ext cx="12192000" cy="914400"/>
          </a:xfrm>
        </p:spPr>
        <p:txBody>
          <a:bodyPr/>
          <a:lstStyle/>
          <a:p>
            <a:r>
              <a:rPr lang="nb-NO" dirty="0"/>
              <a:t>Justert bruttoscore (bruk av netto dobbel bogey justering)</a:t>
            </a:r>
          </a:p>
        </p:txBody>
      </p:sp>
      <p:sp>
        <p:nvSpPr>
          <p:cNvPr id="5" name="Rektangel 4">
            <a:extLst>
              <a:ext uri="{FF2B5EF4-FFF2-40B4-BE49-F238E27FC236}">
                <a16:creationId xmlns:a16="http://schemas.microsoft.com/office/drawing/2014/main" id="{F247FCF3-848C-4794-B81D-7445D62D44DF}"/>
              </a:ext>
            </a:extLst>
          </p:cNvPr>
          <p:cNvSpPr/>
          <p:nvPr/>
        </p:nvSpPr>
        <p:spPr>
          <a:xfrm>
            <a:off x="-1" y="-72395"/>
            <a:ext cx="12192001" cy="6107435"/>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ittel 1">
            <a:extLst>
              <a:ext uri="{FF2B5EF4-FFF2-40B4-BE49-F238E27FC236}">
                <a16:creationId xmlns:a16="http://schemas.microsoft.com/office/drawing/2014/main" id="{F86575A0-087B-4EEF-923A-29B3D3B245A3}"/>
              </a:ext>
            </a:extLst>
          </p:cNvPr>
          <p:cNvSpPr txBox="1">
            <a:spLocks/>
          </p:cNvSpPr>
          <p:nvPr/>
        </p:nvSpPr>
        <p:spPr>
          <a:xfrm>
            <a:off x="313890" y="2286000"/>
            <a:ext cx="11181347" cy="1143000"/>
          </a:xfrm>
          <a:prstGeom prst="rect">
            <a:avLst/>
          </a:prstGeom>
        </p:spPr>
        <p:txBody>
          <a:bodyPr lIns="365760" anchor="ctr">
            <a:normAutofit/>
          </a:bodyPr>
          <a:lstStyle>
            <a:lvl1pPr marL="268288" indent="0"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pPr algn="ctr"/>
            <a:r>
              <a:rPr lang="nb-NO" sz="6400" dirty="0">
                <a:solidFill>
                  <a:schemeClr val="bg1"/>
                </a:solidFill>
              </a:rPr>
              <a:t>Det grunnleggende i WHS</a:t>
            </a:r>
          </a:p>
        </p:txBody>
      </p:sp>
      <p:pic>
        <p:nvPicPr>
          <p:cNvPr id="7" name="Bilde 6" descr="Et bilde som inneholder tegning, skilt&#10;&#10;Automatisk generert beskrivelse">
            <a:extLst>
              <a:ext uri="{FF2B5EF4-FFF2-40B4-BE49-F238E27FC236}">
                <a16:creationId xmlns:a16="http://schemas.microsoft.com/office/drawing/2014/main" id="{5EB14846-0A50-430D-B6A2-54566CD9A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2731469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07D1-E9FD-4B99-87ED-6762874BA700}"/>
              </a:ext>
            </a:extLst>
          </p:cNvPr>
          <p:cNvSpPr>
            <a:spLocks noGrp="1"/>
          </p:cNvSpPr>
          <p:nvPr>
            <p:ph type="title"/>
          </p:nvPr>
        </p:nvSpPr>
        <p:spPr/>
        <p:txBody>
          <a:bodyPr>
            <a:normAutofit/>
          </a:bodyPr>
          <a:lstStyle/>
          <a:p>
            <a:r>
              <a:rPr lang="nb-NO" sz="4400" dirty="0">
                <a:latin typeface="+mn-lt"/>
              </a:rPr>
              <a:t>GolfBox beregner</a:t>
            </a:r>
          </a:p>
        </p:txBody>
      </p:sp>
      <p:sp>
        <p:nvSpPr>
          <p:cNvPr id="5" name="TextBox 5">
            <a:extLst>
              <a:ext uri="{FF2B5EF4-FFF2-40B4-BE49-F238E27FC236}">
                <a16:creationId xmlns:a16="http://schemas.microsoft.com/office/drawing/2014/main" id="{A77A2B18-F07D-4C3E-A37F-E8CE9F69D4FA}"/>
              </a:ext>
            </a:extLst>
          </p:cNvPr>
          <p:cNvSpPr txBox="1"/>
          <p:nvPr/>
        </p:nvSpPr>
        <p:spPr>
          <a:xfrm>
            <a:off x="287014" y="1806793"/>
            <a:ext cx="7160266" cy="34163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nb-NO" sz="2800" dirty="0"/>
              <a:t>Du behøver ikke lære detaljene – det meste tas hånd om i GolfBox.</a:t>
            </a:r>
          </a:p>
          <a:p>
            <a:pPr marL="342900" indent="-342900">
              <a:spcAft>
                <a:spcPts val="1200"/>
              </a:spcAft>
              <a:buFont typeface="Arial"/>
              <a:buChar char="•"/>
            </a:pPr>
            <a:r>
              <a:rPr lang="nb-NO" sz="2800" b="1" dirty="0"/>
              <a:t>Ved overgangen:</a:t>
            </a:r>
            <a:r>
              <a:rPr lang="nb-NO" sz="2800" dirty="0"/>
              <a:t> Logg inn i GolfBox og se ditt nye handicap.</a:t>
            </a:r>
          </a:p>
          <a:p>
            <a:pPr marL="342900" indent="-342900">
              <a:spcAft>
                <a:spcPts val="1200"/>
              </a:spcAft>
              <a:buFont typeface="Arial"/>
              <a:buChar char="•"/>
            </a:pPr>
            <a:r>
              <a:rPr lang="nb-NO" sz="2800" b="1" dirty="0"/>
              <a:t>Deretter:</a:t>
            </a:r>
            <a:r>
              <a:rPr lang="nb-NO" sz="2800" dirty="0"/>
              <a:t> Spill etter golfreglene og registrer runder i GolfBox (aller helst på spilledagen), som vanlig.</a:t>
            </a:r>
          </a:p>
        </p:txBody>
      </p:sp>
      <p:pic>
        <p:nvPicPr>
          <p:cNvPr id="6" name="Bilde 5" descr="Et bilde som inneholder tegning, skilt&#10;&#10;Automatisk generert beskrivelse">
            <a:extLst>
              <a:ext uri="{FF2B5EF4-FFF2-40B4-BE49-F238E27FC236}">
                <a16:creationId xmlns:a16="http://schemas.microsoft.com/office/drawing/2014/main" id="{F9C2CBB7-D5EC-4676-8AE3-0246D709A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901" y="6153968"/>
            <a:ext cx="451152" cy="558358"/>
          </a:xfrm>
          <a:prstGeom prst="rect">
            <a:avLst/>
          </a:prstGeom>
        </p:spPr>
      </p:pic>
    </p:spTree>
    <p:extLst>
      <p:ext uri="{BB962C8B-B14F-4D97-AF65-F5344CB8AC3E}">
        <p14:creationId xmlns:p14="http://schemas.microsoft.com/office/powerpoint/2010/main" val="222086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S_Formal_PPT_Temp_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200" spc="300" dirty="0" smtClean="0">
            <a:solidFill>
              <a:schemeClr val="bg1">
                <a:lumMod val="50000"/>
              </a:schemeClr>
            </a:solidFill>
            <a:latin typeface="National-Extrabold"/>
            <a:cs typeface="National-Extrabold"/>
          </a:defRPr>
        </a:defPPr>
      </a:lstStyle>
    </a:txDef>
  </a:objectDefaults>
  <a:extraClrSchemeLst/>
  <a:extLst>
    <a:ext uri="{05A4C25C-085E-4340-85A3-A5531E510DB2}">
      <thm15:themeFamily xmlns:thm15="http://schemas.microsoft.com/office/thememl/2012/main" name="WHS_PPT_Template_16x9" id="{4DA0B041-9636-4D17-877B-CBDBEDE21DE7}" vid="{F29A35EC-562E-4812-8CB0-DB3160C2E472}"/>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S_PPT_Template_16x9" id="{4DA0B041-9636-4D17-877B-CBDBEDE21DE7}" vid="{7D5D2E01-6B5F-4E0D-BC26-2A40761E63B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725C43C881303F49AF1AAC52B5F764BF" ma:contentTypeVersion="8" ma:contentTypeDescription="Opprett et nytt dokument." ma:contentTypeScope="" ma:versionID="d494bdfe373bc8490951d8856ad9912e">
  <xsd:schema xmlns:xsd="http://www.w3.org/2001/XMLSchema" xmlns:xs="http://www.w3.org/2001/XMLSchema" xmlns:p="http://schemas.microsoft.com/office/2006/metadata/properties" xmlns:ns2="c81fea2f-99f0-4a85-b267-e00244e117ba" xmlns:ns3="12b318cd-fbee-44f0-9312-4148636eb251" targetNamespace="http://schemas.microsoft.com/office/2006/metadata/properties" ma:root="true" ma:fieldsID="e00306169585ad487de41ace21425ca9" ns2:_="" ns3:_="">
    <xsd:import namespace="c81fea2f-99f0-4a85-b267-e00244e117ba"/>
    <xsd:import namespace="12b318cd-fbee-44f0-9312-4148636eb25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1fea2f-99f0-4a85-b267-e00244e117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b318cd-fbee-44f0-9312-4148636eb251"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9EB888-FC84-46C9-A01F-5218E82D1860}">
  <ds:schemaRefs>
    <ds:schemaRef ds:uri="c81fea2f-99f0-4a85-b267-e00244e117ba"/>
    <ds:schemaRef ds:uri="http://purl.org/dc/elements/1.1/"/>
    <ds:schemaRef ds:uri="http://schemas.microsoft.com/office/infopath/2007/PartnerControls"/>
    <ds:schemaRef ds:uri="http://www.w3.org/XML/1998/namespace"/>
    <ds:schemaRef ds:uri="http://schemas.openxmlformats.org/package/2006/metadata/core-properties"/>
    <ds:schemaRef ds:uri="12b318cd-fbee-44f0-9312-4148636eb251"/>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F395F38E-2243-4A4C-849E-1941F469AD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1fea2f-99f0-4a85-b267-e00244e117ba"/>
    <ds:schemaRef ds:uri="12b318cd-fbee-44f0-9312-4148636eb2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134845-ABE3-48F6-9B0E-2C58B6BD7A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WHS_PPT_Template_16x9</Template>
  <TotalTime>64300</TotalTime>
  <Words>8475</Words>
  <Application>Microsoft Office PowerPoint</Application>
  <PresentationFormat>Widescreen</PresentationFormat>
  <Paragraphs>1190</Paragraphs>
  <Slides>53</Slides>
  <Notes>52</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53</vt:i4>
      </vt:variant>
    </vt:vector>
  </HeadingPairs>
  <TitlesOfParts>
    <vt:vector size="70" baseType="lpstr">
      <vt:lpstr>Arial</vt:lpstr>
      <vt:lpstr>Arial Black</vt:lpstr>
      <vt:lpstr>Bradley Hand ITC</vt:lpstr>
      <vt:lpstr>Brix Sans Black</vt:lpstr>
      <vt:lpstr>Brix Sans Bold</vt:lpstr>
      <vt:lpstr>Brix Sans Light</vt:lpstr>
      <vt:lpstr>Brix Slab Black</vt:lpstr>
      <vt:lpstr>Brix Slab Light</vt:lpstr>
      <vt:lpstr>Calibri</vt:lpstr>
      <vt:lpstr>Calibri Light</vt:lpstr>
      <vt:lpstr>Georgia</vt:lpstr>
      <vt:lpstr>Lucida Sans</vt:lpstr>
      <vt:lpstr>National-Book</vt:lpstr>
      <vt:lpstr>National-Extrabold</vt:lpstr>
      <vt:lpstr>1_Custom Design</vt:lpstr>
      <vt:lpstr>WHS_Formal_PPT_Temp_16x9</vt:lpstr>
      <vt:lpstr>Custom Design</vt:lpstr>
      <vt:lpstr>World Handicap System  Klubbpresentasjonen - medlemsinformasjon</vt:lpstr>
      <vt:lpstr>Justert bruttoscore (bruk av netto dobbel bogey justering)</vt:lpstr>
      <vt:lpstr>PowerPoint Presentation</vt:lpstr>
      <vt:lpstr>Seks handicapsystemer…..</vt:lpstr>
      <vt:lpstr>Skal bli til ett…..</vt:lpstr>
      <vt:lpstr>Eksempler på fordeler</vt:lpstr>
      <vt:lpstr>Norges Golfforbund og klubbene</vt:lpstr>
      <vt:lpstr>Justert bruttoscore (bruk av netto dobbel bogey justering)</vt:lpstr>
      <vt:lpstr>GolfBox beregner</vt:lpstr>
      <vt:lpstr>Hvordan beregnes handicap?</vt:lpstr>
      <vt:lpstr>Hvilket handicap spilte du til?</vt:lpstr>
      <vt:lpstr>Hvordan beregnes handicap?</vt:lpstr>
      <vt:lpstr>Det grunnleggende (Course Rating System)</vt:lpstr>
      <vt:lpstr>Noen forutsetninger…..</vt:lpstr>
      <vt:lpstr>PowerPoint Presentation</vt:lpstr>
      <vt:lpstr>Maks. handicap er 54,0</vt:lpstr>
      <vt:lpstr>Ingen handicapkategorier (nytt)</vt:lpstr>
      <vt:lpstr>Handicaptellende spilleformer</vt:lpstr>
      <vt:lpstr>Ingen forhåndsregistrering (nytt)</vt:lpstr>
      <vt:lpstr>Registrer fra 9 til 18 hull</vt:lpstr>
      <vt:lpstr>Handicap oppdateres etter midnatt (nytt)</vt:lpstr>
      <vt:lpstr>«Hvorfor gikk jeg opp etter en god runde?»</vt:lpstr>
      <vt:lpstr>PowerPoint Presentation</vt:lpstr>
      <vt:lpstr>Justert bruttoscore (bruk av netto dobbel bogey justering)</vt:lpstr>
      <vt:lpstr>Handicap</vt:lpstr>
      <vt:lpstr>Spillehandicap</vt:lpstr>
      <vt:lpstr>Netto par</vt:lpstr>
      <vt:lpstr>Netto dobbel bogey</vt:lpstr>
      <vt:lpstr>Justert bruttoscore (nytt)</vt:lpstr>
      <vt:lpstr>Justert bruttoscore (bruk av netto dobbel bogey justering)</vt:lpstr>
      <vt:lpstr>To alternativer</vt:lpstr>
      <vt:lpstr>Hull-for-hull bruttoscore (anbefalt)</vt:lpstr>
      <vt:lpstr>Justert bruttoscore totalt</vt:lpstr>
      <vt:lpstr>Justert bruttoscore (netto dobbel bogey justering)</vt:lpstr>
      <vt:lpstr>Justert bruttoscore (netto dobbel bogey justering)</vt:lpstr>
      <vt:lpstr>Hvilket handicap spilte Espen til?</vt:lpstr>
      <vt:lpstr>PowerPoint Presentation</vt:lpstr>
      <vt:lpstr>Cap</vt:lpstr>
      <vt:lpstr>Spilleforhold justering (PCC) (nytt)</vt:lpstr>
      <vt:lpstr>Uvanlig god score (nytt)</vt:lpstr>
      <vt:lpstr>Komitétiltak</vt:lpstr>
      <vt:lpstr>Justert bruttoscore (bruk av netto dobbel bogey justering)</vt:lpstr>
      <vt:lpstr>Hva kommer til å skje med mitt handicap?</vt:lpstr>
      <vt:lpstr>20 eller flere runder</vt:lpstr>
      <vt:lpstr>Færre enn 20 runder</vt:lpstr>
      <vt:lpstr>Justert bruttoscore (bruk av netto dobbel bogey justering)</vt:lpstr>
      <vt:lpstr>Beregningstabell handicap</vt:lpstr>
      <vt:lpstr>Eksempel 1: Ingen registrerte runder siden 01.01.2017</vt:lpstr>
      <vt:lpstr>Eksempel 2: Tre registrerte runder siden 01.01.2017</vt:lpstr>
      <vt:lpstr>Eksempel 3: Syv registrerte runder siden 01.01.2017</vt:lpstr>
      <vt:lpstr>Justert bruttoscore (bruk av netto dobbel bogey justering)</vt:lpstr>
      <vt:lpstr>Beregningstabell handicap</vt:lpstr>
      <vt:lpstr>Justert bruttoscore (bruk av netto dobbel bogey justering)</vt:lpstr>
    </vt:vector>
  </TitlesOfParts>
  <Manager/>
  <Company>Norges Golfforbund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WHS klubbpresentasjon_pre 200301</dc:title>
  <dc:subject/>
  <dc:creator>Thore Wilhelmsen</dc:creator>
  <cp:keywords/>
  <dc:description/>
  <cp:lastModifiedBy>Marius Bjone</cp:lastModifiedBy>
  <cp:revision>692</cp:revision>
  <cp:lastPrinted>2018-10-11T15:13:06Z</cp:lastPrinted>
  <dcterms:created xsi:type="dcterms:W3CDTF">2013-02-04T10:26:59Z</dcterms:created>
  <dcterms:modified xsi:type="dcterms:W3CDTF">2020-02-27T13:33:15Z</dcterms:modified>
  <cp:category/>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0x010100725C43C881303F49AF1AAC52B5F764BF</vt:lpwstr>
  </property>
  <property fmtid="{D5CDD505-2E9C-101B-9397-08002B2CF9AE}" pid="3" name="_MarkAsFinal">
    <vt:bool>true</vt:bool>
  </property>
</Properties>
</file>